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sldIdLst>
    <p:sldId id="421" r:id="rId4"/>
    <p:sldId id="419" r:id="rId6"/>
    <p:sldId id="422" r:id="rId7"/>
    <p:sldId id="423" r:id="rId8"/>
    <p:sldId id="424" r:id="rId9"/>
    <p:sldId id="411" r:id="rId10"/>
    <p:sldId id="425" r:id="rId11"/>
    <p:sldId id="429" r:id="rId12"/>
    <p:sldId id="430" r:id="rId13"/>
    <p:sldId id="431" r:id="rId14"/>
    <p:sldId id="433" r:id="rId15"/>
    <p:sldId id="434" r:id="rId16"/>
    <p:sldId id="435" r:id="rId17"/>
    <p:sldId id="436" r:id="rId18"/>
    <p:sldId id="437" r:id="rId19"/>
    <p:sldId id="443" r:id="rId20"/>
    <p:sldId id="438" r:id="rId21"/>
    <p:sldId id="439" r:id="rId22"/>
    <p:sldId id="440" r:id="rId23"/>
    <p:sldId id="441" r:id="rId24"/>
    <p:sldId id="445" r:id="rId25"/>
    <p:sldId id="446" r:id="rId26"/>
    <p:sldId id="447" r:id="rId27"/>
    <p:sldId id="448" r:id="rId28"/>
    <p:sldId id="449" r:id="rId29"/>
    <p:sldId id="450" r:id="rId30"/>
    <p:sldId id="414" r:id="rId31"/>
    <p:sldId id="413" r:id="rId32"/>
    <p:sldId id="468" r:id="rId33"/>
    <p:sldId id="415" r:id="rId34"/>
    <p:sldId id="412" r:id="rId35"/>
    <p:sldId id="416" r:id="rId36"/>
    <p:sldId id="417" r:id="rId37"/>
    <p:sldId id="418" r:id="rId38"/>
    <p:sldId id="426" r:id="rId39"/>
    <p:sldId id="427" r:id="rId40"/>
    <p:sldId id="428" r:id="rId41"/>
    <p:sldId id="432" r:id="rId42"/>
    <p:sldId id="451" r:id="rId43"/>
    <p:sldId id="44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作" lastIdx="0" clrIdx="1"/>
  <p:cmAuthor id="0" name="王子涵" initials="" lastIdx="1" clrIdx="0"/>
  <p:cmAuthor id="2" name="王鹏皓" initials="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78"/>
        <p:guide pos="387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2560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122" name="文本占位符 2560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/>
          <a:p>
            <a:pPr lvl="0" indent="0"/>
            <a:r>
              <a:rPr lang="zh-CN" altLang="en-US" dirty="0"/>
              <a:t>第四课宋明理学深圳市翠园中学孙曙光</a:t>
            </a:r>
            <a:endParaRPr lang="zh-CN" altLang="en-US"/>
          </a:p>
        </p:txBody>
      </p:sp>
      <p:sp>
        <p:nvSpPr>
          <p:cNvPr id="512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dirty="0">
                <a:latin typeface="宋体" panose="02010600030101010101" pitchFamily="2" charset="-122"/>
                <a:sym typeface="+mn-ea"/>
              </a:rPr>
              <a:t>据记载：唐代大诗人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李白</a:t>
            </a:r>
            <a:r>
              <a:rPr lang="zh-CN" altLang="en-US" b="1" dirty="0">
                <a:latin typeface="宋体" panose="02010600030101010101" pitchFamily="2" charset="-122"/>
                <a:sym typeface="+mn-ea"/>
              </a:rPr>
              <a:t>曾隐居深山一心炼丹；号称“诗佛”的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王维</a:t>
            </a:r>
            <a:r>
              <a:rPr lang="zh-CN" altLang="en-US" b="1" dirty="0">
                <a:latin typeface="宋体" panose="02010600030101010101" pitchFamily="2" charset="-122"/>
                <a:sym typeface="+mn-ea"/>
              </a:rPr>
              <a:t>亦官亦隐；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白居易</a:t>
            </a:r>
            <a:r>
              <a:rPr lang="zh-CN" altLang="en-US" b="1" dirty="0">
                <a:latin typeface="宋体" panose="02010600030101010101" pitchFamily="2" charset="-122"/>
                <a:sym typeface="+mn-ea"/>
              </a:rPr>
              <a:t>既学炼丹又虔诚礼佛，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柳宗元、刘禹锡</a:t>
            </a:r>
            <a:r>
              <a:rPr lang="zh-CN" altLang="en-US" b="1" dirty="0">
                <a:latin typeface="宋体" panose="02010600030101010101" pitchFamily="2" charset="-122"/>
                <a:sym typeface="+mn-ea"/>
              </a:rPr>
              <a:t>还公开宣扬自己“援佛入儒”的思想历程。</a:t>
            </a:r>
            <a:endParaRPr lang="zh-CN" altLang="en-US" b="1" u="none" dirty="0">
              <a:latin typeface="宋体" panose="0201060003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/>
            <a:r>
              <a:rPr lang="zh-CN" altLang="en-US" dirty="0"/>
              <a:t>程门立雪：</a:t>
            </a:r>
            <a:r>
              <a:rPr lang="zh-CN" altLang="en-US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一天，杨时同游酢一起向程颐请教学问，却不巧赶上老师正在屋中打盹儿。于是两人静立门口，等老师醒来。一会儿，天飘起鹅毛大雪，越下越急，杨时和游酢却还立在雪中，直到程颐一觉醒来，才赫然发现门外的两个雪人！程颐深受感动，更加尽心尽力教杨时，杨时不负重望，终于学到了老师的全部学问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lvl="0"/>
            <a:endParaRPr lang="zh-CN" altLang="en-US" dirty="0"/>
          </a:p>
          <a:p>
            <a:pPr lvl="0"/>
            <a:r>
              <a:rPr lang="zh-CN" altLang="en-US" dirty="0"/>
              <a:t>什么是理学的问题：理学是儒、道、佛三家融合的产物，儒学从佛、道之中汲取了有益的内容，建立起既贯通宇宙自然和人生命运，又继承孔孟正宗并能治理国家的学说。它是以“理”或“天理”为核心的观念系统，是宋明时期儒家思想的主流学派。 宋明理学由程朱理学与陆王心学组成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sym typeface="+mn-ea"/>
              </a:rPr>
              <a:t>宇宙自然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sym typeface="+mn-ea"/>
              </a:rPr>
              <a:t>——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sym typeface="+mn-ea"/>
              </a:rPr>
              <a:t>万物遵循的普遍原则</a:t>
            </a:r>
            <a:endParaRPr lang="en-US" altLang="zh-CN" b="1" u="none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sym typeface="+mn-ea"/>
              </a:rPr>
              <a:t>社会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sym typeface="+mn-ea"/>
              </a:rPr>
              <a:t>——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sym typeface="+mn-ea"/>
              </a:rPr>
              <a:t>儒家的道德伦理</a:t>
            </a:r>
            <a:endParaRPr lang="en-US" altLang="zh-CN" b="1" u="none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sym typeface="+mn-ea"/>
              </a:rPr>
              <a:t>个人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sym typeface="+mn-ea"/>
              </a:rPr>
              <a:t>——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sym typeface="+mn-ea"/>
              </a:rPr>
              <a:t>人性</a:t>
            </a:r>
            <a:endParaRPr lang="en-US" altLang="zh-CN" b="1" u="none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024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3314" name="文本占位符 10242"/>
          <p:cNvSpPr>
            <a:spLocks noGrp="1"/>
          </p:cNvSpPr>
          <p:nvPr>
            <p:ph type="body"/>
          </p:nvPr>
        </p:nvSpPr>
        <p:spPr/>
        <p:txBody>
          <a:bodyPr anchor="t"/>
          <a:p>
            <a:pPr lvl="0" indent="0"/>
            <a:endParaRPr lang="zh-CN" dirty="0"/>
          </a:p>
        </p:txBody>
      </p:sp>
      <p:sp>
        <p:nvSpPr>
          <p:cNvPr id="1331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>
              <a:lnSpc>
                <a:spcPct val="95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◆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南宋思想家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陆九渊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是心学的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开创者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lang="zh-CN" altLang="en-US" u="none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5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◆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 心学的出现，标志着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重建儒家信仰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的理论任务已经完成。</a:t>
            </a:r>
            <a:endParaRPr lang="zh-CN" altLang="en-US" u="none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5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◆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王守仁，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他建立了系统的心学理论，是心学的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集大成者。</a:t>
            </a:r>
            <a:endParaRPr lang="zh-CN" altLang="en-US" u="none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幻灯片图像占位符 41369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88067" name="文本占位符 41369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b="1" dirty="0"/>
          </a:p>
          <a:p>
            <a:pPr lvl="0"/>
            <a:r>
              <a:rPr lang="zh-CN" altLang="en-US" sz="1400" b="1" dirty="0">
                <a:solidFill>
                  <a:srgbClr val="0000CC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（</a:t>
            </a:r>
            <a:r>
              <a:rPr lang="en-US" altLang="zh-CN" sz="1400" b="1" dirty="0">
                <a:solidFill>
                  <a:srgbClr val="0000CC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1</a:t>
            </a:r>
            <a:r>
              <a:rPr lang="zh-CN" altLang="en-US" sz="1400" b="1" dirty="0">
                <a:solidFill>
                  <a:srgbClr val="0000CC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）科学或可取的一面：</a:t>
            </a:r>
            <a:endParaRPr lang="zh-CN" altLang="en-US" sz="1400" b="1" dirty="0">
              <a:solidFill>
                <a:srgbClr val="0000CC"/>
              </a:solidFill>
              <a:latin typeface="隶书" panose="02010600030101010101" pitchFamily="49" charset="-122"/>
              <a:ea typeface="隶书" panose="02010600030101010101" pitchFamily="49" charset="-122"/>
            </a:endParaRPr>
          </a:p>
          <a:p>
            <a:pPr lvl="0"/>
            <a:r>
              <a:rPr lang="zh-CN" altLang="en-US" b="1" dirty="0"/>
              <a:t>①宋明理学具有</a:t>
            </a:r>
            <a:r>
              <a:rPr lang="zh-CN" altLang="en-US" sz="1600" b="1" dirty="0">
                <a:solidFill>
                  <a:srgbClr val="FF3300"/>
                </a:solidFill>
                <a:ea typeface="隶书" panose="02010600030101010101" pitchFamily="49" charset="-122"/>
              </a:rPr>
              <a:t>和谐意识</a:t>
            </a:r>
            <a:r>
              <a:rPr lang="zh-CN" altLang="en-US" b="1" dirty="0"/>
              <a:t>。和平发展离不开人与自然的和谐，小到家庭，大到民族、国家、人类都需要和谐的意识。</a:t>
            </a:r>
            <a:endParaRPr lang="zh-CN" altLang="en-US" b="1" dirty="0"/>
          </a:p>
          <a:p>
            <a:pPr lvl="0"/>
            <a:r>
              <a:rPr lang="zh-CN" altLang="en-US" b="1" dirty="0"/>
              <a:t>②宋明理学具有</a:t>
            </a:r>
            <a:r>
              <a:rPr lang="zh-CN" altLang="en-US" sz="1600" b="1" dirty="0">
                <a:solidFill>
                  <a:srgbClr val="FF3300"/>
                </a:solidFill>
                <a:ea typeface="隶书" panose="02010600030101010101" pitchFamily="49" charset="-122"/>
              </a:rPr>
              <a:t>忧患意识</a:t>
            </a:r>
            <a:r>
              <a:rPr lang="zh-CN" altLang="en-US" b="1" dirty="0"/>
              <a:t>。这种忧患意识对历代仁人志士胸怀天下，奋发进取，为理想不懈追求传统的形成产生了十分积极的影响，今天人们依然能从中得到启示。</a:t>
            </a:r>
            <a:endParaRPr lang="zh-CN" altLang="en-US" b="1" dirty="0"/>
          </a:p>
          <a:p>
            <a:pPr lvl="0"/>
            <a:r>
              <a:rPr lang="zh-CN" altLang="en-US" b="1" dirty="0"/>
              <a:t>③宋明理学崇尚道德，充分意识到</a:t>
            </a:r>
            <a:r>
              <a:rPr lang="zh-CN" altLang="en-US" sz="1600" b="1" dirty="0">
                <a:solidFill>
                  <a:srgbClr val="FF3300"/>
                </a:solidFill>
                <a:ea typeface="隶书" panose="02010600030101010101" pitchFamily="49" charset="-122"/>
              </a:rPr>
              <a:t>道德对于社会和人生的重要性</a:t>
            </a:r>
            <a:r>
              <a:rPr lang="zh-CN" altLang="en-US" b="1" dirty="0"/>
              <a:t>，崇尚道德可以促进文明的进步。</a:t>
            </a:r>
            <a:endParaRPr lang="zh-CN" altLang="en-US" b="1" dirty="0"/>
          </a:p>
          <a:p>
            <a:pPr lvl="0"/>
            <a:r>
              <a:rPr lang="zh-CN" altLang="en-US" b="1" dirty="0"/>
              <a:t>④宋明理学</a:t>
            </a:r>
            <a:r>
              <a:rPr lang="zh-CN" altLang="en-US" sz="1600" b="1" dirty="0">
                <a:solidFill>
                  <a:srgbClr val="FF3300"/>
                </a:solidFill>
                <a:ea typeface="隶书" panose="02010600030101010101" pitchFamily="49" charset="-122"/>
              </a:rPr>
              <a:t>强调力行</a:t>
            </a:r>
            <a:r>
              <a:rPr lang="zh-CN" altLang="en-US" b="1" dirty="0"/>
              <a:t>。力行意识及其所体现的务实倾向和自强的精神，对中国文化起了推动和促进作用。</a:t>
            </a:r>
            <a:endParaRPr lang="zh-CN" altLang="en-US" b="1" dirty="0"/>
          </a:p>
          <a:p>
            <a:pPr lvl="0"/>
            <a:r>
              <a:rPr lang="zh-CN" altLang="en-US" sz="1400" b="1" dirty="0">
                <a:solidFill>
                  <a:srgbClr val="0000CC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（</a:t>
            </a:r>
            <a:r>
              <a:rPr lang="en-US" altLang="zh-CN" sz="1400" b="1" dirty="0">
                <a:solidFill>
                  <a:srgbClr val="0000CC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2</a:t>
            </a:r>
            <a:r>
              <a:rPr lang="zh-CN" altLang="en-US" sz="1400" b="1" dirty="0">
                <a:solidFill>
                  <a:srgbClr val="0000CC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）不科学或不可取的一面：</a:t>
            </a:r>
            <a:endParaRPr lang="zh-CN" altLang="en-US" sz="1400" b="1" dirty="0">
              <a:solidFill>
                <a:srgbClr val="0000CC"/>
              </a:solidFill>
              <a:latin typeface="隶书" panose="02010600030101010101" pitchFamily="49" charset="-122"/>
              <a:ea typeface="隶书" panose="02010600030101010101" pitchFamily="49" charset="-122"/>
            </a:endParaRPr>
          </a:p>
          <a:p>
            <a:pPr lvl="0"/>
            <a:r>
              <a:rPr lang="zh-CN" altLang="en-US" b="1" dirty="0"/>
              <a:t>①尊卑等级观念；②重男轻女的观念；③因循守旧的观念；④重利轻义的观念；⑤重礼轻法的观念。</a:t>
            </a:r>
            <a:endParaRPr lang="zh-CN" altLang="en-US" b="1" dirty="0"/>
          </a:p>
          <a:p>
            <a:pPr lvl="0"/>
            <a:r>
              <a:rPr lang="zh-CN" altLang="en-US" sz="1400" b="1" dirty="0">
                <a:solidFill>
                  <a:srgbClr val="0000CC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（</a:t>
            </a:r>
            <a:r>
              <a:rPr lang="en-US" altLang="zh-CN" sz="1400" b="1" dirty="0">
                <a:solidFill>
                  <a:srgbClr val="0000CC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3</a:t>
            </a:r>
            <a:r>
              <a:rPr lang="zh-CN" altLang="en-US" sz="1400" b="1" dirty="0">
                <a:solidFill>
                  <a:srgbClr val="0000CC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）对宋明理学应采取的态度：</a:t>
            </a:r>
            <a:r>
              <a:rPr lang="zh-CN" altLang="en-US" b="1" dirty="0"/>
              <a:t>批判、继承、改造；去粗存精，去伪存真。</a:t>
            </a:r>
            <a:endParaRPr lang="zh-CN" altLang="en-US" b="1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Rectangle 7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u="none" dirty="0">
                <a:latin typeface="Times New Roman" panose="02020603050405020304" pitchFamily="18" charset="0"/>
              </a:rPr>
            </a:fld>
            <a:endParaRPr lang="zh-CN" altLang="en-US" sz="1200" u="none" dirty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任意多边形 2049"/>
          <p:cNvSpPr/>
          <p:nvPr/>
        </p:nvSpPr>
        <p:spPr>
          <a:xfrm>
            <a:off x="6347884" y="20638"/>
            <a:ext cx="5918200" cy="4038600"/>
          </a:xfrm>
          <a:custGeom>
            <a:avLst/>
            <a:gdLst/>
            <a:ahLst/>
            <a:cxnLst/>
            <a:pathLst>
              <a:path w="546" h="497">
                <a:moveTo>
                  <a:pt x="23" y="4"/>
                </a:moveTo>
                <a:cubicBezTo>
                  <a:pt x="23" y="4"/>
                  <a:pt x="0" y="34"/>
                  <a:pt x="11" y="71"/>
                </a:cubicBezTo>
                <a:cubicBezTo>
                  <a:pt x="19" y="100"/>
                  <a:pt x="25" y="393"/>
                  <a:pt x="25" y="393"/>
                </a:cubicBezTo>
                <a:cubicBezTo>
                  <a:pt x="25" y="393"/>
                  <a:pt x="42" y="452"/>
                  <a:pt x="54" y="457"/>
                </a:cubicBezTo>
                <a:cubicBezTo>
                  <a:pt x="66" y="462"/>
                  <a:pt x="158" y="482"/>
                  <a:pt x="158" y="482"/>
                </a:cubicBezTo>
                <a:cubicBezTo>
                  <a:pt x="158" y="482"/>
                  <a:pt x="191" y="497"/>
                  <a:pt x="204" y="495"/>
                </a:cubicBezTo>
                <a:cubicBezTo>
                  <a:pt x="217" y="494"/>
                  <a:pt x="506" y="487"/>
                  <a:pt x="520" y="475"/>
                </a:cubicBezTo>
                <a:cubicBezTo>
                  <a:pt x="533" y="463"/>
                  <a:pt x="546" y="218"/>
                  <a:pt x="533" y="167"/>
                </a:cubicBezTo>
                <a:cubicBezTo>
                  <a:pt x="520" y="117"/>
                  <a:pt x="404" y="14"/>
                  <a:pt x="369" y="16"/>
                </a:cubicBezTo>
                <a:cubicBezTo>
                  <a:pt x="335" y="17"/>
                  <a:pt x="249" y="29"/>
                  <a:pt x="249" y="29"/>
                </a:cubicBezTo>
                <a:lnTo>
                  <a:pt x="198" y="11"/>
                </a:lnTo>
                <a:lnTo>
                  <a:pt x="151" y="2"/>
                </a:lnTo>
                <a:cubicBezTo>
                  <a:pt x="151" y="2"/>
                  <a:pt x="79" y="0"/>
                  <a:pt x="23" y="4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2051" name="组合 2050"/>
          <p:cNvGrpSpPr/>
          <p:nvPr/>
        </p:nvGrpSpPr>
        <p:grpSpPr>
          <a:xfrm>
            <a:off x="6096000" y="28575"/>
            <a:ext cx="6341533" cy="4338638"/>
            <a:chOff x="2918" y="18"/>
            <a:chExt cx="2958" cy="2699"/>
          </a:xfrm>
        </p:grpSpPr>
        <p:sp>
          <p:nvSpPr>
            <p:cNvPr id="2052" name="任意多边形 2051"/>
            <p:cNvSpPr/>
            <p:nvPr/>
          </p:nvSpPr>
          <p:spPr>
            <a:xfrm>
              <a:off x="3060" y="18"/>
              <a:ext cx="490" cy="187"/>
            </a:xfrm>
            <a:custGeom>
              <a:avLst/>
              <a:gdLst/>
              <a:ahLst/>
              <a:cxnLst/>
              <a:pathLst>
                <a:path w="97" h="37">
                  <a:moveTo>
                    <a:pt x="71" y="25"/>
                  </a:moveTo>
                  <a:cubicBezTo>
                    <a:pt x="81" y="22"/>
                    <a:pt x="87" y="21"/>
                    <a:pt x="91" y="20"/>
                  </a:cubicBezTo>
                  <a:cubicBezTo>
                    <a:pt x="91" y="19"/>
                    <a:pt x="91" y="19"/>
                    <a:pt x="92" y="17"/>
                  </a:cubicBezTo>
                  <a:cubicBezTo>
                    <a:pt x="97" y="11"/>
                    <a:pt x="95" y="4"/>
                    <a:pt x="88" y="0"/>
                  </a:cubicBezTo>
                  <a:lnTo>
                    <a:pt x="25" y="0"/>
                  </a:lnTo>
                  <a:cubicBezTo>
                    <a:pt x="10" y="3"/>
                    <a:pt x="0" y="10"/>
                    <a:pt x="10" y="22"/>
                  </a:cubicBezTo>
                  <a:cubicBezTo>
                    <a:pt x="10" y="22"/>
                    <a:pt x="28" y="37"/>
                    <a:pt x="71" y="2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2052"/>
            <p:cNvSpPr>
              <a:spLocks noEditPoints="1"/>
            </p:cNvSpPr>
            <p:nvPr/>
          </p:nvSpPr>
          <p:spPr>
            <a:xfrm>
              <a:off x="2918" y="18"/>
              <a:ext cx="2958" cy="2699"/>
            </a:xfrm>
            <a:custGeom>
              <a:avLst/>
              <a:gdLst/>
              <a:ahLst/>
              <a:cxnLst/>
              <a:pathLst>
                <a:path w="585" h="534">
                  <a:moveTo>
                    <a:pt x="554" y="76"/>
                  </a:moveTo>
                  <a:cubicBezTo>
                    <a:pt x="551" y="32"/>
                    <a:pt x="543" y="9"/>
                    <a:pt x="504" y="1"/>
                  </a:cubicBezTo>
                  <a:cubicBezTo>
                    <a:pt x="500" y="1"/>
                    <a:pt x="494" y="0"/>
                    <a:pt x="486" y="0"/>
                  </a:cubicBezTo>
                  <a:lnTo>
                    <a:pt x="157" y="0"/>
                  </a:lnTo>
                  <a:cubicBezTo>
                    <a:pt x="156" y="5"/>
                    <a:pt x="153" y="17"/>
                    <a:pt x="158" y="17"/>
                  </a:cubicBezTo>
                  <a:cubicBezTo>
                    <a:pt x="171" y="17"/>
                    <a:pt x="223" y="21"/>
                    <a:pt x="225" y="21"/>
                  </a:cubicBezTo>
                  <a:cubicBezTo>
                    <a:pt x="226" y="21"/>
                    <a:pt x="250" y="16"/>
                    <a:pt x="237" y="28"/>
                  </a:cubicBezTo>
                  <a:cubicBezTo>
                    <a:pt x="223" y="41"/>
                    <a:pt x="192" y="41"/>
                    <a:pt x="174" y="39"/>
                  </a:cubicBezTo>
                  <a:cubicBezTo>
                    <a:pt x="131" y="36"/>
                    <a:pt x="152" y="56"/>
                    <a:pt x="168" y="56"/>
                  </a:cubicBezTo>
                  <a:cubicBezTo>
                    <a:pt x="218" y="56"/>
                    <a:pt x="228" y="68"/>
                    <a:pt x="207" y="71"/>
                  </a:cubicBezTo>
                  <a:cubicBezTo>
                    <a:pt x="186" y="74"/>
                    <a:pt x="182" y="73"/>
                    <a:pt x="162" y="76"/>
                  </a:cubicBezTo>
                  <a:cubicBezTo>
                    <a:pt x="7" y="101"/>
                    <a:pt x="59" y="60"/>
                    <a:pt x="74" y="60"/>
                  </a:cubicBezTo>
                  <a:cubicBezTo>
                    <a:pt x="139" y="59"/>
                    <a:pt x="123" y="37"/>
                    <a:pt x="107" y="42"/>
                  </a:cubicBezTo>
                  <a:cubicBezTo>
                    <a:pt x="91" y="46"/>
                    <a:pt x="34" y="27"/>
                    <a:pt x="26" y="63"/>
                  </a:cubicBezTo>
                  <a:cubicBezTo>
                    <a:pt x="19" y="100"/>
                    <a:pt x="42" y="282"/>
                    <a:pt x="36" y="317"/>
                  </a:cubicBezTo>
                  <a:cubicBezTo>
                    <a:pt x="0" y="534"/>
                    <a:pt x="199" y="487"/>
                    <a:pt x="199" y="487"/>
                  </a:cubicBezTo>
                  <a:cubicBezTo>
                    <a:pt x="156" y="453"/>
                    <a:pt x="174" y="421"/>
                    <a:pt x="171" y="403"/>
                  </a:cubicBezTo>
                  <a:cubicBezTo>
                    <a:pt x="161" y="345"/>
                    <a:pt x="154" y="337"/>
                    <a:pt x="144" y="341"/>
                  </a:cubicBezTo>
                  <a:cubicBezTo>
                    <a:pt x="121" y="352"/>
                    <a:pt x="123" y="358"/>
                    <a:pt x="126" y="367"/>
                  </a:cubicBezTo>
                  <a:cubicBezTo>
                    <a:pt x="142" y="416"/>
                    <a:pt x="105" y="376"/>
                    <a:pt x="105" y="376"/>
                  </a:cubicBezTo>
                  <a:cubicBezTo>
                    <a:pt x="98" y="380"/>
                    <a:pt x="95" y="390"/>
                    <a:pt x="99" y="399"/>
                  </a:cubicBezTo>
                  <a:cubicBezTo>
                    <a:pt x="131" y="463"/>
                    <a:pt x="101" y="446"/>
                    <a:pt x="94" y="435"/>
                  </a:cubicBezTo>
                  <a:cubicBezTo>
                    <a:pt x="61" y="390"/>
                    <a:pt x="92" y="366"/>
                    <a:pt x="88" y="352"/>
                  </a:cubicBezTo>
                  <a:cubicBezTo>
                    <a:pt x="75" y="295"/>
                    <a:pt x="118" y="274"/>
                    <a:pt x="124" y="265"/>
                  </a:cubicBezTo>
                  <a:cubicBezTo>
                    <a:pt x="130" y="256"/>
                    <a:pt x="127" y="253"/>
                    <a:pt x="129" y="234"/>
                  </a:cubicBezTo>
                  <a:cubicBezTo>
                    <a:pt x="136" y="195"/>
                    <a:pt x="155" y="216"/>
                    <a:pt x="153" y="228"/>
                  </a:cubicBezTo>
                  <a:cubicBezTo>
                    <a:pt x="148" y="274"/>
                    <a:pt x="176" y="242"/>
                    <a:pt x="186" y="228"/>
                  </a:cubicBezTo>
                  <a:cubicBezTo>
                    <a:pt x="218" y="186"/>
                    <a:pt x="214" y="229"/>
                    <a:pt x="209" y="237"/>
                  </a:cubicBezTo>
                  <a:cubicBezTo>
                    <a:pt x="203" y="244"/>
                    <a:pt x="198" y="255"/>
                    <a:pt x="200" y="260"/>
                  </a:cubicBezTo>
                  <a:cubicBezTo>
                    <a:pt x="208" y="283"/>
                    <a:pt x="193" y="305"/>
                    <a:pt x="188" y="306"/>
                  </a:cubicBezTo>
                  <a:cubicBezTo>
                    <a:pt x="184" y="308"/>
                    <a:pt x="170" y="314"/>
                    <a:pt x="170" y="332"/>
                  </a:cubicBezTo>
                  <a:cubicBezTo>
                    <a:pt x="171" y="350"/>
                    <a:pt x="192" y="382"/>
                    <a:pt x="192" y="395"/>
                  </a:cubicBezTo>
                  <a:cubicBezTo>
                    <a:pt x="193" y="492"/>
                    <a:pt x="236" y="499"/>
                    <a:pt x="255" y="497"/>
                  </a:cubicBezTo>
                  <a:cubicBezTo>
                    <a:pt x="275" y="496"/>
                    <a:pt x="445" y="490"/>
                    <a:pt x="515" y="483"/>
                  </a:cubicBezTo>
                  <a:cubicBezTo>
                    <a:pt x="585" y="477"/>
                    <a:pt x="538" y="458"/>
                    <a:pt x="518" y="458"/>
                  </a:cubicBezTo>
                  <a:cubicBezTo>
                    <a:pt x="467" y="458"/>
                    <a:pt x="454" y="427"/>
                    <a:pt x="454" y="427"/>
                  </a:cubicBezTo>
                  <a:cubicBezTo>
                    <a:pt x="454" y="427"/>
                    <a:pt x="453" y="405"/>
                    <a:pt x="431" y="400"/>
                  </a:cubicBezTo>
                  <a:cubicBezTo>
                    <a:pt x="376" y="385"/>
                    <a:pt x="411" y="353"/>
                    <a:pt x="425" y="345"/>
                  </a:cubicBezTo>
                  <a:cubicBezTo>
                    <a:pt x="438" y="338"/>
                    <a:pt x="430" y="335"/>
                    <a:pt x="420" y="329"/>
                  </a:cubicBezTo>
                  <a:cubicBezTo>
                    <a:pt x="398" y="316"/>
                    <a:pt x="394" y="300"/>
                    <a:pt x="396" y="270"/>
                  </a:cubicBezTo>
                  <a:cubicBezTo>
                    <a:pt x="397" y="240"/>
                    <a:pt x="416" y="249"/>
                    <a:pt x="416" y="249"/>
                  </a:cubicBezTo>
                  <a:cubicBezTo>
                    <a:pt x="416" y="249"/>
                    <a:pt x="448" y="262"/>
                    <a:pt x="460" y="256"/>
                  </a:cubicBezTo>
                  <a:cubicBezTo>
                    <a:pt x="472" y="250"/>
                    <a:pt x="467" y="239"/>
                    <a:pt x="461" y="244"/>
                  </a:cubicBezTo>
                  <a:cubicBezTo>
                    <a:pt x="455" y="248"/>
                    <a:pt x="412" y="244"/>
                    <a:pt x="407" y="223"/>
                  </a:cubicBezTo>
                  <a:cubicBezTo>
                    <a:pt x="403" y="202"/>
                    <a:pt x="418" y="213"/>
                    <a:pt x="422" y="214"/>
                  </a:cubicBezTo>
                  <a:cubicBezTo>
                    <a:pt x="427" y="216"/>
                    <a:pt x="427" y="220"/>
                    <a:pt x="439" y="226"/>
                  </a:cubicBezTo>
                  <a:cubicBezTo>
                    <a:pt x="468" y="241"/>
                    <a:pt x="454" y="224"/>
                    <a:pt x="454" y="224"/>
                  </a:cubicBezTo>
                  <a:cubicBezTo>
                    <a:pt x="454" y="224"/>
                    <a:pt x="454" y="224"/>
                    <a:pt x="438" y="209"/>
                  </a:cubicBezTo>
                  <a:cubicBezTo>
                    <a:pt x="423" y="194"/>
                    <a:pt x="406" y="199"/>
                    <a:pt x="389" y="199"/>
                  </a:cubicBezTo>
                  <a:cubicBezTo>
                    <a:pt x="373" y="199"/>
                    <a:pt x="376" y="211"/>
                    <a:pt x="376" y="211"/>
                  </a:cubicBezTo>
                  <a:cubicBezTo>
                    <a:pt x="376" y="211"/>
                    <a:pt x="373" y="242"/>
                    <a:pt x="370" y="291"/>
                  </a:cubicBezTo>
                  <a:cubicBezTo>
                    <a:pt x="368" y="341"/>
                    <a:pt x="360" y="347"/>
                    <a:pt x="357" y="343"/>
                  </a:cubicBezTo>
                  <a:cubicBezTo>
                    <a:pt x="354" y="338"/>
                    <a:pt x="350" y="313"/>
                    <a:pt x="350" y="305"/>
                  </a:cubicBezTo>
                  <a:cubicBezTo>
                    <a:pt x="350" y="298"/>
                    <a:pt x="345" y="264"/>
                    <a:pt x="347" y="230"/>
                  </a:cubicBezTo>
                  <a:cubicBezTo>
                    <a:pt x="350" y="195"/>
                    <a:pt x="356" y="210"/>
                    <a:pt x="334" y="201"/>
                  </a:cubicBezTo>
                  <a:cubicBezTo>
                    <a:pt x="311" y="192"/>
                    <a:pt x="323" y="182"/>
                    <a:pt x="331" y="182"/>
                  </a:cubicBezTo>
                  <a:cubicBezTo>
                    <a:pt x="338" y="182"/>
                    <a:pt x="350" y="189"/>
                    <a:pt x="352" y="181"/>
                  </a:cubicBezTo>
                  <a:cubicBezTo>
                    <a:pt x="356" y="160"/>
                    <a:pt x="359" y="141"/>
                    <a:pt x="347" y="136"/>
                  </a:cubicBezTo>
                  <a:cubicBezTo>
                    <a:pt x="322" y="127"/>
                    <a:pt x="332" y="121"/>
                    <a:pt x="341" y="118"/>
                  </a:cubicBezTo>
                  <a:cubicBezTo>
                    <a:pt x="350" y="115"/>
                    <a:pt x="352" y="94"/>
                    <a:pt x="339" y="99"/>
                  </a:cubicBezTo>
                  <a:cubicBezTo>
                    <a:pt x="313" y="107"/>
                    <a:pt x="316" y="85"/>
                    <a:pt x="321" y="82"/>
                  </a:cubicBezTo>
                  <a:cubicBezTo>
                    <a:pt x="325" y="79"/>
                    <a:pt x="334" y="83"/>
                    <a:pt x="331" y="62"/>
                  </a:cubicBezTo>
                  <a:cubicBezTo>
                    <a:pt x="328" y="41"/>
                    <a:pt x="347" y="34"/>
                    <a:pt x="351" y="53"/>
                  </a:cubicBezTo>
                  <a:cubicBezTo>
                    <a:pt x="354" y="73"/>
                    <a:pt x="363" y="112"/>
                    <a:pt x="369" y="103"/>
                  </a:cubicBezTo>
                  <a:cubicBezTo>
                    <a:pt x="375" y="94"/>
                    <a:pt x="385" y="57"/>
                    <a:pt x="395" y="41"/>
                  </a:cubicBezTo>
                  <a:cubicBezTo>
                    <a:pt x="406" y="24"/>
                    <a:pt x="418" y="38"/>
                    <a:pt x="415" y="47"/>
                  </a:cubicBezTo>
                  <a:cubicBezTo>
                    <a:pt x="401" y="88"/>
                    <a:pt x="426" y="90"/>
                    <a:pt x="426" y="90"/>
                  </a:cubicBezTo>
                  <a:cubicBezTo>
                    <a:pt x="426" y="90"/>
                    <a:pt x="423" y="96"/>
                    <a:pt x="409" y="95"/>
                  </a:cubicBezTo>
                  <a:cubicBezTo>
                    <a:pt x="382" y="92"/>
                    <a:pt x="393" y="110"/>
                    <a:pt x="405" y="115"/>
                  </a:cubicBezTo>
                  <a:cubicBezTo>
                    <a:pt x="431" y="124"/>
                    <a:pt x="414" y="130"/>
                    <a:pt x="401" y="130"/>
                  </a:cubicBezTo>
                  <a:cubicBezTo>
                    <a:pt x="387" y="130"/>
                    <a:pt x="381" y="134"/>
                    <a:pt x="378" y="148"/>
                  </a:cubicBezTo>
                  <a:cubicBezTo>
                    <a:pt x="369" y="191"/>
                    <a:pt x="401" y="181"/>
                    <a:pt x="401" y="181"/>
                  </a:cubicBezTo>
                  <a:cubicBezTo>
                    <a:pt x="452" y="195"/>
                    <a:pt x="528" y="188"/>
                    <a:pt x="528" y="188"/>
                  </a:cubicBezTo>
                  <a:cubicBezTo>
                    <a:pt x="543" y="192"/>
                    <a:pt x="552" y="189"/>
                    <a:pt x="558" y="181"/>
                  </a:cubicBezTo>
                  <a:lnTo>
                    <a:pt x="558" y="103"/>
                  </a:lnTo>
                  <a:cubicBezTo>
                    <a:pt x="556" y="93"/>
                    <a:pt x="555" y="84"/>
                    <a:pt x="554" y="76"/>
                  </a:cubicBezTo>
                  <a:close/>
                  <a:moveTo>
                    <a:pt x="231" y="77"/>
                  </a:moveTo>
                  <a:cubicBezTo>
                    <a:pt x="233" y="65"/>
                    <a:pt x="249" y="69"/>
                    <a:pt x="249" y="69"/>
                  </a:cubicBezTo>
                  <a:cubicBezTo>
                    <a:pt x="249" y="69"/>
                    <a:pt x="278" y="79"/>
                    <a:pt x="290" y="78"/>
                  </a:cubicBezTo>
                  <a:cubicBezTo>
                    <a:pt x="301" y="76"/>
                    <a:pt x="318" y="93"/>
                    <a:pt x="293" y="93"/>
                  </a:cubicBezTo>
                  <a:cubicBezTo>
                    <a:pt x="267" y="93"/>
                    <a:pt x="228" y="104"/>
                    <a:pt x="231" y="77"/>
                  </a:cubicBezTo>
                  <a:close/>
                  <a:moveTo>
                    <a:pt x="171" y="195"/>
                  </a:moveTo>
                  <a:cubicBezTo>
                    <a:pt x="153" y="195"/>
                    <a:pt x="46" y="237"/>
                    <a:pt x="45" y="128"/>
                  </a:cubicBezTo>
                  <a:cubicBezTo>
                    <a:pt x="45" y="104"/>
                    <a:pt x="39" y="83"/>
                    <a:pt x="69" y="98"/>
                  </a:cubicBezTo>
                  <a:cubicBezTo>
                    <a:pt x="99" y="112"/>
                    <a:pt x="72" y="111"/>
                    <a:pt x="137" y="108"/>
                  </a:cubicBezTo>
                  <a:cubicBezTo>
                    <a:pt x="137" y="108"/>
                    <a:pt x="184" y="110"/>
                    <a:pt x="191" y="106"/>
                  </a:cubicBezTo>
                  <a:cubicBezTo>
                    <a:pt x="199" y="101"/>
                    <a:pt x="192" y="91"/>
                    <a:pt x="207" y="91"/>
                  </a:cubicBezTo>
                  <a:cubicBezTo>
                    <a:pt x="222" y="90"/>
                    <a:pt x="220" y="105"/>
                    <a:pt x="220" y="105"/>
                  </a:cubicBezTo>
                  <a:cubicBezTo>
                    <a:pt x="220" y="105"/>
                    <a:pt x="207" y="124"/>
                    <a:pt x="305" y="111"/>
                  </a:cubicBezTo>
                  <a:cubicBezTo>
                    <a:pt x="317" y="109"/>
                    <a:pt x="327" y="121"/>
                    <a:pt x="302" y="121"/>
                  </a:cubicBezTo>
                  <a:cubicBezTo>
                    <a:pt x="290" y="122"/>
                    <a:pt x="272" y="128"/>
                    <a:pt x="278" y="143"/>
                  </a:cubicBezTo>
                  <a:cubicBezTo>
                    <a:pt x="284" y="158"/>
                    <a:pt x="276" y="256"/>
                    <a:pt x="276" y="256"/>
                  </a:cubicBezTo>
                  <a:cubicBezTo>
                    <a:pt x="276" y="256"/>
                    <a:pt x="271" y="274"/>
                    <a:pt x="262" y="245"/>
                  </a:cubicBezTo>
                  <a:cubicBezTo>
                    <a:pt x="259" y="235"/>
                    <a:pt x="262" y="144"/>
                    <a:pt x="260" y="137"/>
                  </a:cubicBezTo>
                  <a:cubicBezTo>
                    <a:pt x="259" y="129"/>
                    <a:pt x="217" y="122"/>
                    <a:pt x="215" y="154"/>
                  </a:cubicBezTo>
                  <a:cubicBezTo>
                    <a:pt x="214" y="185"/>
                    <a:pt x="205" y="195"/>
                    <a:pt x="171" y="195"/>
                  </a:cubicBezTo>
                  <a:close/>
                  <a:moveTo>
                    <a:pt x="237" y="231"/>
                  </a:moveTo>
                  <a:cubicBezTo>
                    <a:pt x="230" y="240"/>
                    <a:pt x="219" y="247"/>
                    <a:pt x="223" y="225"/>
                  </a:cubicBezTo>
                  <a:cubicBezTo>
                    <a:pt x="228" y="202"/>
                    <a:pt x="232" y="170"/>
                    <a:pt x="232" y="155"/>
                  </a:cubicBezTo>
                  <a:cubicBezTo>
                    <a:pt x="232" y="155"/>
                    <a:pt x="244" y="135"/>
                    <a:pt x="247" y="158"/>
                  </a:cubicBezTo>
                  <a:cubicBezTo>
                    <a:pt x="250" y="181"/>
                    <a:pt x="244" y="221"/>
                    <a:pt x="237" y="231"/>
                  </a:cubicBezTo>
                  <a:close/>
                  <a:moveTo>
                    <a:pt x="326" y="292"/>
                  </a:moveTo>
                  <a:cubicBezTo>
                    <a:pt x="327" y="320"/>
                    <a:pt x="355" y="400"/>
                    <a:pt x="286" y="399"/>
                  </a:cubicBezTo>
                  <a:cubicBezTo>
                    <a:pt x="217" y="398"/>
                    <a:pt x="214" y="409"/>
                    <a:pt x="215" y="321"/>
                  </a:cubicBezTo>
                  <a:cubicBezTo>
                    <a:pt x="216" y="236"/>
                    <a:pt x="225" y="253"/>
                    <a:pt x="230" y="264"/>
                  </a:cubicBezTo>
                  <a:cubicBezTo>
                    <a:pt x="230" y="264"/>
                    <a:pt x="253" y="318"/>
                    <a:pt x="309" y="277"/>
                  </a:cubicBezTo>
                  <a:cubicBezTo>
                    <a:pt x="319" y="269"/>
                    <a:pt x="324" y="263"/>
                    <a:pt x="326" y="292"/>
                  </a:cubicBezTo>
                  <a:close/>
                  <a:moveTo>
                    <a:pt x="318" y="133"/>
                  </a:moveTo>
                  <a:cubicBezTo>
                    <a:pt x="338" y="148"/>
                    <a:pt x="316" y="165"/>
                    <a:pt x="316" y="165"/>
                  </a:cubicBezTo>
                  <a:cubicBezTo>
                    <a:pt x="316" y="165"/>
                    <a:pt x="302" y="189"/>
                    <a:pt x="313" y="213"/>
                  </a:cubicBezTo>
                  <a:cubicBezTo>
                    <a:pt x="324" y="237"/>
                    <a:pt x="324" y="265"/>
                    <a:pt x="301" y="239"/>
                  </a:cubicBezTo>
                  <a:cubicBezTo>
                    <a:pt x="279" y="214"/>
                    <a:pt x="293" y="156"/>
                    <a:pt x="299" y="144"/>
                  </a:cubicBezTo>
                  <a:cubicBezTo>
                    <a:pt x="299" y="144"/>
                    <a:pt x="299" y="118"/>
                    <a:pt x="318" y="133"/>
                  </a:cubicBezTo>
                  <a:close/>
                  <a:moveTo>
                    <a:pt x="507" y="179"/>
                  </a:moveTo>
                  <a:cubicBezTo>
                    <a:pt x="498" y="185"/>
                    <a:pt x="507" y="179"/>
                    <a:pt x="465" y="177"/>
                  </a:cubicBezTo>
                  <a:cubicBezTo>
                    <a:pt x="423" y="176"/>
                    <a:pt x="461" y="162"/>
                    <a:pt x="461" y="162"/>
                  </a:cubicBezTo>
                  <a:cubicBezTo>
                    <a:pt x="565" y="166"/>
                    <a:pt x="516" y="173"/>
                    <a:pt x="507" y="17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2053"/>
            <p:cNvSpPr/>
            <p:nvPr/>
          </p:nvSpPr>
          <p:spPr>
            <a:xfrm>
              <a:off x="3621" y="1287"/>
              <a:ext cx="238" cy="283"/>
            </a:xfrm>
            <a:custGeom>
              <a:avLst/>
              <a:gdLst/>
              <a:ahLst/>
              <a:cxnLst/>
              <a:pathLst>
                <a:path w="47" h="56">
                  <a:moveTo>
                    <a:pt x="40" y="15"/>
                  </a:moveTo>
                  <a:cubicBezTo>
                    <a:pt x="37" y="0"/>
                    <a:pt x="0" y="23"/>
                    <a:pt x="27" y="56"/>
                  </a:cubicBezTo>
                  <a:cubicBezTo>
                    <a:pt x="27" y="56"/>
                    <a:pt x="47" y="49"/>
                    <a:pt x="40" y="1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2054"/>
            <p:cNvSpPr/>
            <p:nvPr/>
          </p:nvSpPr>
          <p:spPr>
            <a:xfrm>
              <a:off x="3403" y="1403"/>
              <a:ext cx="208" cy="379"/>
            </a:xfrm>
            <a:custGeom>
              <a:avLst/>
              <a:gdLst/>
              <a:ahLst/>
              <a:cxnLst/>
              <a:pathLst>
                <a:path w="41" h="75">
                  <a:moveTo>
                    <a:pt x="19" y="27"/>
                  </a:moveTo>
                  <a:cubicBezTo>
                    <a:pt x="0" y="54"/>
                    <a:pt x="6" y="63"/>
                    <a:pt x="12" y="69"/>
                  </a:cubicBezTo>
                  <a:cubicBezTo>
                    <a:pt x="18" y="75"/>
                    <a:pt x="30" y="74"/>
                    <a:pt x="40" y="45"/>
                  </a:cubicBezTo>
                  <a:cubicBezTo>
                    <a:pt x="40" y="45"/>
                    <a:pt x="32" y="31"/>
                    <a:pt x="37" y="24"/>
                  </a:cubicBezTo>
                  <a:cubicBezTo>
                    <a:pt x="41" y="16"/>
                    <a:pt x="38" y="0"/>
                    <a:pt x="19" y="2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2055"/>
            <p:cNvSpPr/>
            <p:nvPr/>
          </p:nvSpPr>
          <p:spPr>
            <a:xfrm>
              <a:off x="3272" y="645"/>
              <a:ext cx="683" cy="318"/>
            </a:xfrm>
            <a:custGeom>
              <a:avLst/>
              <a:gdLst/>
              <a:ahLst/>
              <a:cxnLst/>
              <a:pathLst>
                <a:path w="135" h="63">
                  <a:moveTo>
                    <a:pt x="112" y="4"/>
                  </a:moveTo>
                  <a:cubicBezTo>
                    <a:pt x="105" y="9"/>
                    <a:pt x="24" y="4"/>
                    <a:pt x="24" y="4"/>
                  </a:cubicBezTo>
                  <a:cubicBezTo>
                    <a:pt x="15" y="4"/>
                    <a:pt x="3" y="1"/>
                    <a:pt x="2" y="25"/>
                  </a:cubicBezTo>
                  <a:cubicBezTo>
                    <a:pt x="0" y="63"/>
                    <a:pt x="48" y="58"/>
                    <a:pt x="60" y="58"/>
                  </a:cubicBezTo>
                  <a:cubicBezTo>
                    <a:pt x="72" y="58"/>
                    <a:pt x="84" y="48"/>
                    <a:pt x="96" y="54"/>
                  </a:cubicBezTo>
                  <a:cubicBezTo>
                    <a:pt x="96" y="54"/>
                    <a:pt x="107" y="63"/>
                    <a:pt x="113" y="53"/>
                  </a:cubicBezTo>
                  <a:cubicBezTo>
                    <a:pt x="135" y="13"/>
                    <a:pt x="120" y="0"/>
                    <a:pt x="112" y="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2056"/>
            <p:cNvSpPr/>
            <p:nvPr/>
          </p:nvSpPr>
          <p:spPr>
            <a:xfrm>
              <a:off x="4046" y="1545"/>
              <a:ext cx="490" cy="515"/>
            </a:xfrm>
            <a:custGeom>
              <a:avLst/>
              <a:gdLst/>
              <a:ahLst/>
              <a:cxnLst/>
              <a:pathLst>
                <a:path w="97" h="102">
                  <a:moveTo>
                    <a:pt x="67" y="5"/>
                  </a:moveTo>
                  <a:cubicBezTo>
                    <a:pt x="55" y="10"/>
                    <a:pt x="31" y="5"/>
                    <a:pt x="31" y="5"/>
                  </a:cubicBezTo>
                  <a:cubicBezTo>
                    <a:pt x="0" y="6"/>
                    <a:pt x="16" y="39"/>
                    <a:pt x="12" y="57"/>
                  </a:cubicBezTo>
                  <a:cubicBezTo>
                    <a:pt x="8" y="76"/>
                    <a:pt x="63" y="102"/>
                    <a:pt x="79" y="62"/>
                  </a:cubicBezTo>
                  <a:cubicBezTo>
                    <a:pt x="97" y="20"/>
                    <a:pt x="79" y="0"/>
                    <a:pt x="67" y="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2057"/>
            <p:cNvSpPr/>
            <p:nvPr/>
          </p:nvSpPr>
          <p:spPr>
            <a:xfrm>
              <a:off x="5173" y="1024"/>
              <a:ext cx="501" cy="96"/>
            </a:xfrm>
            <a:custGeom>
              <a:avLst/>
              <a:gdLst/>
              <a:ahLst/>
              <a:cxnLst/>
              <a:pathLst>
                <a:path w="99" h="19">
                  <a:moveTo>
                    <a:pt x="15" y="0"/>
                  </a:moveTo>
                  <a:cubicBezTo>
                    <a:pt x="0" y="0"/>
                    <a:pt x="19" y="19"/>
                    <a:pt x="40" y="15"/>
                  </a:cubicBezTo>
                  <a:cubicBezTo>
                    <a:pt x="99" y="1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2058"/>
            <p:cNvSpPr/>
            <p:nvPr/>
          </p:nvSpPr>
          <p:spPr>
            <a:xfrm>
              <a:off x="5340" y="1004"/>
              <a:ext cx="385" cy="237"/>
            </a:xfrm>
            <a:custGeom>
              <a:avLst/>
              <a:gdLst/>
              <a:ahLst/>
              <a:cxnLst/>
              <a:pathLst>
                <a:path w="76" h="47">
                  <a:moveTo>
                    <a:pt x="21" y="37"/>
                  </a:moveTo>
                  <a:cubicBezTo>
                    <a:pt x="21" y="37"/>
                    <a:pt x="50" y="47"/>
                    <a:pt x="70" y="17"/>
                  </a:cubicBezTo>
                  <a:cubicBezTo>
                    <a:pt x="76" y="7"/>
                    <a:pt x="65" y="0"/>
                    <a:pt x="48" y="3"/>
                  </a:cubicBezTo>
                  <a:cubicBezTo>
                    <a:pt x="39" y="5"/>
                    <a:pt x="39" y="32"/>
                    <a:pt x="19" y="32"/>
                  </a:cubicBezTo>
                  <a:cubicBezTo>
                    <a:pt x="0" y="32"/>
                    <a:pt x="21" y="37"/>
                    <a:pt x="21" y="3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2059"/>
            <p:cNvSpPr/>
            <p:nvPr/>
          </p:nvSpPr>
          <p:spPr>
            <a:xfrm>
              <a:off x="5325" y="1201"/>
              <a:ext cx="415" cy="187"/>
            </a:xfrm>
            <a:custGeom>
              <a:avLst/>
              <a:gdLst/>
              <a:ahLst/>
              <a:cxnLst/>
              <a:pathLst>
                <a:path w="82" h="37">
                  <a:moveTo>
                    <a:pt x="72" y="6"/>
                  </a:moveTo>
                  <a:cubicBezTo>
                    <a:pt x="57" y="23"/>
                    <a:pt x="24" y="17"/>
                    <a:pt x="24" y="17"/>
                  </a:cubicBezTo>
                  <a:cubicBezTo>
                    <a:pt x="24" y="17"/>
                    <a:pt x="0" y="16"/>
                    <a:pt x="17" y="26"/>
                  </a:cubicBezTo>
                  <a:cubicBezTo>
                    <a:pt x="33" y="37"/>
                    <a:pt x="53" y="32"/>
                    <a:pt x="76" y="23"/>
                  </a:cubicBezTo>
                  <a:cubicBezTo>
                    <a:pt x="78" y="22"/>
                    <a:pt x="80" y="21"/>
                    <a:pt x="82" y="20"/>
                  </a:cubicBezTo>
                  <a:lnTo>
                    <a:pt x="82" y="0"/>
                  </a:lnTo>
                  <a:cubicBezTo>
                    <a:pt x="79" y="1"/>
                    <a:pt x="75" y="2"/>
                    <a:pt x="72" y="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2060"/>
            <p:cNvSpPr/>
            <p:nvPr/>
          </p:nvSpPr>
          <p:spPr>
            <a:xfrm>
              <a:off x="5001" y="1378"/>
              <a:ext cx="698" cy="167"/>
            </a:xfrm>
            <a:custGeom>
              <a:avLst/>
              <a:gdLst/>
              <a:ahLst/>
              <a:cxnLst/>
              <a:pathLst>
                <a:path w="138" h="33">
                  <a:moveTo>
                    <a:pt x="21" y="1"/>
                  </a:moveTo>
                  <a:cubicBezTo>
                    <a:pt x="21" y="1"/>
                    <a:pt x="0" y="8"/>
                    <a:pt x="8" y="14"/>
                  </a:cubicBezTo>
                  <a:cubicBezTo>
                    <a:pt x="15" y="20"/>
                    <a:pt x="48" y="22"/>
                    <a:pt x="57" y="22"/>
                  </a:cubicBezTo>
                  <a:cubicBezTo>
                    <a:pt x="66" y="22"/>
                    <a:pt x="96" y="33"/>
                    <a:pt x="117" y="23"/>
                  </a:cubicBezTo>
                  <a:cubicBezTo>
                    <a:pt x="138" y="12"/>
                    <a:pt x="123" y="9"/>
                    <a:pt x="114" y="8"/>
                  </a:cubicBezTo>
                  <a:cubicBezTo>
                    <a:pt x="105" y="6"/>
                    <a:pt x="102" y="0"/>
                    <a:pt x="82" y="3"/>
                  </a:cubicBezTo>
                  <a:cubicBezTo>
                    <a:pt x="37" y="1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2061"/>
            <p:cNvSpPr/>
            <p:nvPr/>
          </p:nvSpPr>
          <p:spPr>
            <a:xfrm>
              <a:off x="5077" y="1540"/>
              <a:ext cx="567" cy="146"/>
            </a:xfrm>
            <a:custGeom>
              <a:avLst/>
              <a:gdLst/>
              <a:ahLst/>
              <a:cxnLst/>
              <a:pathLst>
                <a:path w="112" h="29">
                  <a:moveTo>
                    <a:pt x="98" y="19"/>
                  </a:moveTo>
                  <a:cubicBezTo>
                    <a:pt x="112" y="13"/>
                    <a:pt x="111" y="0"/>
                    <a:pt x="103" y="4"/>
                  </a:cubicBezTo>
                  <a:cubicBezTo>
                    <a:pt x="96" y="9"/>
                    <a:pt x="83" y="10"/>
                    <a:pt x="74" y="10"/>
                  </a:cubicBezTo>
                  <a:cubicBezTo>
                    <a:pt x="65" y="11"/>
                    <a:pt x="45" y="3"/>
                    <a:pt x="36" y="6"/>
                  </a:cubicBezTo>
                  <a:cubicBezTo>
                    <a:pt x="27" y="9"/>
                    <a:pt x="2" y="4"/>
                    <a:pt x="2" y="4"/>
                  </a:cubicBezTo>
                  <a:cubicBezTo>
                    <a:pt x="0" y="29"/>
                    <a:pt x="83" y="25"/>
                    <a:pt x="98" y="1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2062"/>
            <p:cNvSpPr/>
            <p:nvPr/>
          </p:nvSpPr>
          <p:spPr>
            <a:xfrm>
              <a:off x="5042" y="1656"/>
              <a:ext cx="581" cy="480"/>
            </a:xfrm>
            <a:custGeom>
              <a:avLst/>
              <a:gdLst/>
              <a:ahLst/>
              <a:cxnLst/>
              <a:pathLst>
                <a:path w="115" h="95">
                  <a:moveTo>
                    <a:pt x="3" y="53"/>
                  </a:moveTo>
                  <a:cubicBezTo>
                    <a:pt x="5" y="60"/>
                    <a:pt x="14" y="68"/>
                    <a:pt x="26" y="54"/>
                  </a:cubicBezTo>
                  <a:cubicBezTo>
                    <a:pt x="48" y="29"/>
                    <a:pt x="48" y="72"/>
                    <a:pt x="50" y="77"/>
                  </a:cubicBezTo>
                  <a:cubicBezTo>
                    <a:pt x="51" y="81"/>
                    <a:pt x="54" y="95"/>
                    <a:pt x="59" y="84"/>
                  </a:cubicBezTo>
                  <a:cubicBezTo>
                    <a:pt x="63" y="74"/>
                    <a:pt x="70" y="39"/>
                    <a:pt x="81" y="52"/>
                  </a:cubicBezTo>
                  <a:cubicBezTo>
                    <a:pt x="100" y="76"/>
                    <a:pt x="115" y="54"/>
                    <a:pt x="111" y="52"/>
                  </a:cubicBezTo>
                  <a:cubicBezTo>
                    <a:pt x="106" y="51"/>
                    <a:pt x="79" y="37"/>
                    <a:pt x="79" y="27"/>
                  </a:cubicBezTo>
                  <a:cubicBezTo>
                    <a:pt x="79" y="16"/>
                    <a:pt x="42" y="0"/>
                    <a:pt x="37" y="16"/>
                  </a:cubicBezTo>
                  <a:cubicBezTo>
                    <a:pt x="33" y="33"/>
                    <a:pt x="12" y="41"/>
                    <a:pt x="12" y="41"/>
                  </a:cubicBezTo>
                  <a:cubicBezTo>
                    <a:pt x="0" y="44"/>
                    <a:pt x="2" y="45"/>
                    <a:pt x="3" y="5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2063"/>
            <p:cNvSpPr/>
            <p:nvPr/>
          </p:nvSpPr>
          <p:spPr>
            <a:xfrm>
              <a:off x="5421" y="1464"/>
              <a:ext cx="329" cy="854"/>
            </a:xfrm>
            <a:custGeom>
              <a:avLst/>
              <a:gdLst/>
              <a:ahLst/>
              <a:cxnLst/>
              <a:pathLst>
                <a:path w="65" h="169">
                  <a:moveTo>
                    <a:pt x="51" y="40"/>
                  </a:moveTo>
                  <a:cubicBezTo>
                    <a:pt x="44" y="46"/>
                    <a:pt x="30" y="49"/>
                    <a:pt x="22" y="49"/>
                  </a:cubicBezTo>
                  <a:cubicBezTo>
                    <a:pt x="13" y="48"/>
                    <a:pt x="14" y="56"/>
                    <a:pt x="22" y="59"/>
                  </a:cubicBezTo>
                  <a:cubicBezTo>
                    <a:pt x="30" y="62"/>
                    <a:pt x="49" y="75"/>
                    <a:pt x="50" y="90"/>
                  </a:cubicBezTo>
                  <a:cubicBezTo>
                    <a:pt x="50" y="104"/>
                    <a:pt x="51" y="115"/>
                    <a:pt x="34" y="118"/>
                  </a:cubicBezTo>
                  <a:cubicBezTo>
                    <a:pt x="18" y="122"/>
                    <a:pt x="3" y="124"/>
                    <a:pt x="0" y="148"/>
                  </a:cubicBezTo>
                  <a:cubicBezTo>
                    <a:pt x="0" y="148"/>
                    <a:pt x="10" y="154"/>
                    <a:pt x="17" y="155"/>
                  </a:cubicBezTo>
                  <a:cubicBezTo>
                    <a:pt x="23" y="155"/>
                    <a:pt x="42" y="163"/>
                    <a:pt x="47" y="166"/>
                  </a:cubicBezTo>
                  <a:cubicBezTo>
                    <a:pt x="51" y="169"/>
                    <a:pt x="58" y="167"/>
                    <a:pt x="63" y="162"/>
                  </a:cubicBezTo>
                  <a:lnTo>
                    <a:pt x="65" y="0"/>
                  </a:lnTo>
                  <a:cubicBezTo>
                    <a:pt x="64" y="8"/>
                    <a:pt x="58" y="36"/>
                    <a:pt x="51" y="4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065" name="组合 2064"/>
          <p:cNvGrpSpPr/>
          <p:nvPr/>
        </p:nvGrpSpPr>
        <p:grpSpPr>
          <a:xfrm>
            <a:off x="738717" y="36513"/>
            <a:ext cx="10521949" cy="6821487"/>
            <a:chOff x="349" y="23"/>
            <a:chExt cx="4971" cy="4297"/>
          </a:xfrm>
        </p:grpSpPr>
        <p:sp>
          <p:nvSpPr>
            <p:cNvPr id="2066" name="矩形 2065"/>
            <p:cNvSpPr/>
            <p:nvPr/>
          </p:nvSpPr>
          <p:spPr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2066"/>
            <p:cNvSpPr>
              <a:spLocks noEditPoints="1"/>
            </p:cNvSpPr>
            <p:nvPr/>
          </p:nvSpPr>
          <p:spPr>
            <a:xfrm>
              <a:off x="384" y="225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2067"/>
            <p:cNvSpPr>
              <a:spLocks noEditPoints="1"/>
            </p:cNvSpPr>
            <p:nvPr/>
          </p:nvSpPr>
          <p:spPr>
            <a:xfrm>
              <a:off x="384" y="630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2068"/>
            <p:cNvSpPr>
              <a:spLocks noEditPoints="1"/>
            </p:cNvSpPr>
            <p:nvPr/>
          </p:nvSpPr>
          <p:spPr>
            <a:xfrm>
              <a:off x="384" y="1034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2069"/>
            <p:cNvSpPr>
              <a:spLocks noEditPoints="1"/>
            </p:cNvSpPr>
            <p:nvPr/>
          </p:nvSpPr>
          <p:spPr>
            <a:xfrm>
              <a:off x="384" y="1438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2070"/>
            <p:cNvSpPr>
              <a:spLocks noEditPoints="1"/>
            </p:cNvSpPr>
            <p:nvPr/>
          </p:nvSpPr>
          <p:spPr>
            <a:xfrm>
              <a:off x="384" y="1843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2071"/>
            <p:cNvSpPr>
              <a:spLocks noEditPoints="1"/>
            </p:cNvSpPr>
            <p:nvPr/>
          </p:nvSpPr>
          <p:spPr>
            <a:xfrm>
              <a:off x="384" y="2247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2072"/>
            <p:cNvSpPr>
              <a:spLocks noEditPoints="1"/>
            </p:cNvSpPr>
            <p:nvPr/>
          </p:nvSpPr>
          <p:spPr>
            <a:xfrm>
              <a:off x="384" y="2652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2073"/>
            <p:cNvSpPr>
              <a:spLocks noEditPoints="1"/>
            </p:cNvSpPr>
            <p:nvPr/>
          </p:nvSpPr>
          <p:spPr>
            <a:xfrm>
              <a:off x="384" y="3056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2074"/>
            <p:cNvSpPr>
              <a:spLocks noEditPoints="1"/>
            </p:cNvSpPr>
            <p:nvPr/>
          </p:nvSpPr>
          <p:spPr>
            <a:xfrm>
              <a:off x="384" y="3461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2075"/>
            <p:cNvSpPr>
              <a:spLocks noEditPoints="1"/>
            </p:cNvSpPr>
            <p:nvPr/>
          </p:nvSpPr>
          <p:spPr>
            <a:xfrm>
              <a:off x="384" y="3865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矩形 2076"/>
            <p:cNvSpPr/>
            <p:nvPr/>
          </p:nvSpPr>
          <p:spPr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矩形 2077"/>
            <p:cNvSpPr/>
            <p:nvPr/>
          </p:nvSpPr>
          <p:spPr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2078"/>
            <p:cNvSpPr>
              <a:spLocks noEditPoints="1"/>
            </p:cNvSpPr>
            <p:nvPr/>
          </p:nvSpPr>
          <p:spPr>
            <a:xfrm>
              <a:off x="829" y="225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2079"/>
            <p:cNvSpPr>
              <a:spLocks noEditPoints="1"/>
            </p:cNvSpPr>
            <p:nvPr/>
          </p:nvSpPr>
          <p:spPr>
            <a:xfrm>
              <a:off x="829" y="630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2080"/>
            <p:cNvSpPr>
              <a:spLocks noEditPoints="1"/>
            </p:cNvSpPr>
            <p:nvPr/>
          </p:nvSpPr>
          <p:spPr>
            <a:xfrm>
              <a:off x="829" y="1034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2081"/>
            <p:cNvSpPr>
              <a:spLocks noEditPoints="1"/>
            </p:cNvSpPr>
            <p:nvPr/>
          </p:nvSpPr>
          <p:spPr>
            <a:xfrm>
              <a:off x="829" y="1438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2082"/>
            <p:cNvSpPr>
              <a:spLocks noEditPoints="1"/>
            </p:cNvSpPr>
            <p:nvPr/>
          </p:nvSpPr>
          <p:spPr>
            <a:xfrm>
              <a:off x="829" y="1843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2083"/>
            <p:cNvSpPr>
              <a:spLocks noEditPoints="1"/>
            </p:cNvSpPr>
            <p:nvPr/>
          </p:nvSpPr>
          <p:spPr>
            <a:xfrm>
              <a:off x="829" y="2247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2084"/>
            <p:cNvSpPr>
              <a:spLocks noEditPoints="1"/>
            </p:cNvSpPr>
            <p:nvPr/>
          </p:nvSpPr>
          <p:spPr>
            <a:xfrm>
              <a:off x="829" y="2652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2085"/>
            <p:cNvSpPr>
              <a:spLocks noEditPoints="1"/>
            </p:cNvSpPr>
            <p:nvPr/>
          </p:nvSpPr>
          <p:spPr>
            <a:xfrm>
              <a:off x="829" y="3056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7" name="任意多边形 2086"/>
            <p:cNvSpPr>
              <a:spLocks noEditPoints="1"/>
            </p:cNvSpPr>
            <p:nvPr/>
          </p:nvSpPr>
          <p:spPr>
            <a:xfrm>
              <a:off x="829" y="3461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8" name="任意多边形 2087"/>
            <p:cNvSpPr>
              <a:spLocks noEditPoints="1"/>
            </p:cNvSpPr>
            <p:nvPr/>
          </p:nvSpPr>
          <p:spPr>
            <a:xfrm>
              <a:off x="829" y="3865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9" name="矩形 2088"/>
            <p:cNvSpPr/>
            <p:nvPr/>
          </p:nvSpPr>
          <p:spPr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0" name="矩形 2089"/>
            <p:cNvSpPr/>
            <p:nvPr/>
          </p:nvSpPr>
          <p:spPr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1" name="任意多边形 2090"/>
            <p:cNvSpPr>
              <a:spLocks noEditPoints="1"/>
            </p:cNvSpPr>
            <p:nvPr/>
          </p:nvSpPr>
          <p:spPr>
            <a:xfrm>
              <a:off x="1279" y="225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2" name="任意多边形 2091"/>
            <p:cNvSpPr>
              <a:spLocks noEditPoints="1"/>
            </p:cNvSpPr>
            <p:nvPr/>
          </p:nvSpPr>
          <p:spPr>
            <a:xfrm>
              <a:off x="1279" y="630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3" name="任意多边形 2092"/>
            <p:cNvSpPr>
              <a:spLocks noEditPoints="1"/>
            </p:cNvSpPr>
            <p:nvPr/>
          </p:nvSpPr>
          <p:spPr>
            <a:xfrm>
              <a:off x="1279" y="1034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4" name="任意多边形 2093"/>
            <p:cNvSpPr>
              <a:spLocks noEditPoints="1"/>
            </p:cNvSpPr>
            <p:nvPr/>
          </p:nvSpPr>
          <p:spPr>
            <a:xfrm>
              <a:off x="1279" y="1438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5" name="任意多边形 2094"/>
            <p:cNvSpPr>
              <a:spLocks noEditPoints="1"/>
            </p:cNvSpPr>
            <p:nvPr/>
          </p:nvSpPr>
          <p:spPr>
            <a:xfrm>
              <a:off x="1279" y="1843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6" name="任意多边形 2095"/>
            <p:cNvSpPr>
              <a:spLocks noEditPoints="1"/>
            </p:cNvSpPr>
            <p:nvPr/>
          </p:nvSpPr>
          <p:spPr>
            <a:xfrm>
              <a:off x="1279" y="2247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7" name="任意多边形 2096"/>
            <p:cNvSpPr>
              <a:spLocks noEditPoints="1"/>
            </p:cNvSpPr>
            <p:nvPr/>
          </p:nvSpPr>
          <p:spPr>
            <a:xfrm>
              <a:off x="1279" y="2652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8" name="任意多边形 2097"/>
            <p:cNvSpPr>
              <a:spLocks noEditPoints="1"/>
            </p:cNvSpPr>
            <p:nvPr/>
          </p:nvSpPr>
          <p:spPr>
            <a:xfrm>
              <a:off x="1279" y="3056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9" name="任意多边形 2098"/>
            <p:cNvSpPr>
              <a:spLocks noEditPoints="1"/>
            </p:cNvSpPr>
            <p:nvPr/>
          </p:nvSpPr>
          <p:spPr>
            <a:xfrm>
              <a:off x="1279" y="3461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0" name="任意多边形 2099"/>
            <p:cNvSpPr>
              <a:spLocks noEditPoints="1"/>
            </p:cNvSpPr>
            <p:nvPr/>
          </p:nvSpPr>
          <p:spPr>
            <a:xfrm>
              <a:off x="1279" y="3865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1" name="矩形 2100"/>
            <p:cNvSpPr/>
            <p:nvPr/>
          </p:nvSpPr>
          <p:spPr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2" name="矩形 2101"/>
            <p:cNvSpPr/>
            <p:nvPr/>
          </p:nvSpPr>
          <p:spPr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3" name="任意多边形 2102"/>
            <p:cNvSpPr>
              <a:spLocks noEditPoints="1"/>
            </p:cNvSpPr>
            <p:nvPr/>
          </p:nvSpPr>
          <p:spPr>
            <a:xfrm>
              <a:off x="1724" y="225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4" name="任意多边形 2103"/>
            <p:cNvSpPr>
              <a:spLocks noEditPoints="1"/>
            </p:cNvSpPr>
            <p:nvPr/>
          </p:nvSpPr>
          <p:spPr>
            <a:xfrm>
              <a:off x="1724" y="630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5" name="任意多边形 2104"/>
            <p:cNvSpPr>
              <a:spLocks noEditPoints="1"/>
            </p:cNvSpPr>
            <p:nvPr/>
          </p:nvSpPr>
          <p:spPr>
            <a:xfrm>
              <a:off x="1724" y="1034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6" name="任意多边形 2105"/>
            <p:cNvSpPr>
              <a:spLocks noEditPoints="1"/>
            </p:cNvSpPr>
            <p:nvPr/>
          </p:nvSpPr>
          <p:spPr>
            <a:xfrm>
              <a:off x="1724" y="1438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7" name="任意多边形 2106"/>
            <p:cNvSpPr>
              <a:spLocks noEditPoints="1"/>
            </p:cNvSpPr>
            <p:nvPr/>
          </p:nvSpPr>
          <p:spPr>
            <a:xfrm>
              <a:off x="1724" y="1843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8" name="任意多边形 2107"/>
            <p:cNvSpPr>
              <a:spLocks noEditPoints="1"/>
            </p:cNvSpPr>
            <p:nvPr/>
          </p:nvSpPr>
          <p:spPr>
            <a:xfrm>
              <a:off x="1724" y="2247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9" name="任意多边形 2108"/>
            <p:cNvSpPr>
              <a:spLocks noEditPoints="1"/>
            </p:cNvSpPr>
            <p:nvPr/>
          </p:nvSpPr>
          <p:spPr>
            <a:xfrm>
              <a:off x="1724" y="2652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0" name="任意多边形 2109"/>
            <p:cNvSpPr>
              <a:spLocks noEditPoints="1"/>
            </p:cNvSpPr>
            <p:nvPr/>
          </p:nvSpPr>
          <p:spPr>
            <a:xfrm>
              <a:off x="1724" y="3056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1" name="任意多边形 2110"/>
            <p:cNvSpPr>
              <a:spLocks noEditPoints="1"/>
            </p:cNvSpPr>
            <p:nvPr/>
          </p:nvSpPr>
          <p:spPr>
            <a:xfrm>
              <a:off x="1724" y="3461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2" name="任意多边形 2111"/>
            <p:cNvSpPr>
              <a:spLocks noEditPoints="1"/>
            </p:cNvSpPr>
            <p:nvPr/>
          </p:nvSpPr>
          <p:spPr>
            <a:xfrm>
              <a:off x="1724" y="3865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3" name="矩形 2112"/>
            <p:cNvSpPr/>
            <p:nvPr/>
          </p:nvSpPr>
          <p:spPr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4" name="矩形 2113"/>
            <p:cNvSpPr/>
            <p:nvPr/>
          </p:nvSpPr>
          <p:spPr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5" name="任意多边形 2114"/>
            <p:cNvSpPr>
              <a:spLocks noEditPoints="1"/>
            </p:cNvSpPr>
            <p:nvPr/>
          </p:nvSpPr>
          <p:spPr>
            <a:xfrm>
              <a:off x="2169" y="225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6" name="任意多边形 2115"/>
            <p:cNvSpPr>
              <a:spLocks noEditPoints="1"/>
            </p:cNvSpPr>
            <p:nvPr/>
          </p:nvSpPr>
          <p:spPr>
            <a:xfrm>
              <a:off x="2169" y="630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7" name="任意多边形 2116"/>
            <p:cNvSpPr>
              <a:spLocks noEditPoints="1"/>
            </p:cNvSpPr>
            <p:nvPr/>
          </p:nvSpPr>
          <p:spPr>
            <a:xfrm>
              <a:off x="2169" y="1034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8" name="任意多边形 2117"/>
            <p:cNvSpPr>
              <a:spLocks noEditPoints="1"/>
            </p:cNvSpPr>
            <p:nvPr/>
          </p:nvSpPr>
          <p:spPr>
            <a:xfrm>
              <a:off x="2169" y="1438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9" name="任意多边形 2118"/>
            <p:cNvSpPr>
              <a:spLocks noEditPoints="1"/>
            </p:cNvSpPr>
            <p:nvPr/>
          </p:nvSpPr>
          <p:spPr>
            <a:xfrm>
              <a:off x="2169" y="1843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0" name="任意多边形 2119"/>
            <p:cNvSpPr>
              <a:spLocks noEditPoints="1"/>
            </p:cNvSpPr>
            <p:nvPr/>
          </p:nvSpPr>
          <p:spPr>
            <a:xfrm>
              <a:off x="2169" y="2247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1" name="任意多边形 2120"/>
            <p:cNvSpPr>
              <a:spLocks noEditPoints="1"/>
            </p:cNvSpPr>
            <p:nvPr/>
          </p:nvSpPr>
          <p:spPr>
            <a:xfrm>
              <a:off x="2169" y="2652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2" name="任意多边形 2121"/>
            <p:cNvSpPr>
              <a:spLocks noEditPoints="1"/>
            </p:cNvSpPr>
            <p:nvPr/>
          </p:nvSpPr>
          <p:spPr>
            <a:xfrm>
              <a:off x="2169" y="3056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3" name="任意多边形 2122"/>
            <p:cNvSpPr>
              <a:spLocks noEditPoints="1"/>
            </p:cNvSpPr>
            <p:nvPr/>
          </p:nvSpPr>
          <p:spPr>
            <a:xfrm>
              <a:off x="2169" y="3461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4" name="任意多边形 2123"/>
            <p:cNvSpPr>
              <a:spLocks noEditPoints="1"/>
            </p:cNvSpPr>
            <p:nvPr/>
          </p:nvSpPr>
          <p:spPr>
            <a:xfrm>
              <a:off x="2169" y="3865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5" name="矩形 2124"/>
            <p:cNvSpPr/>
            <p:nvPr/>
          </p:nvSpPr>
          <p:spPr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6" name="矩形 2125"/>
            <p:cNvSpPr/>
            <p:nvPr/>
          </p:nvSpPr>
          <p:spPr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7" name="任意多边形 2126"/>
            <p:cNvSpPr>
              <a:spLocks noEditPoints="1"/>
            </p:cNvSpPr>
            <p:nvPr/>
          </p:nvSpPr>
          <p:spPr>
            <a:xfrm>
              <a:off x="2620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8" name="任意多边形 2127"/>
            <p:cNvSpPr>
              <a:spLocks noEditPoints="1"/>
            </p:cNvSpPr>
            <p:nvPr/>
          </p:nvSpPr>
          <p:spPr>
            <a:xfrm>
              <a:off x="2620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9" name="任意多边形 2128"/>
            <p:cNvSpPr>
              <a:spLocks noEditPoints="1"/>
            </p:cNvSpPr>
            <p:nvPr/>
          </p:nvSpPr>
          <p:spPr>
            <a:xfrm>
              <a:off x="2620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0" name="任意多边形 2129"/>
            <p:cNvSpPr>
              <a:spLocks noEditPoints="1"/>
            </p:cNvSpPr>
            <p:nvPr/>
          </p:nvSpPr>
          <p:spPr>
            <a:xfrm>
              <a:off x="2620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1" name="任意多边形 2130"/>
            <p:cNvSpPr>
              <a:spLocks noEditPoints="1"/>
            </p:cNvSpPr>
            <p:nvPr/>
          </p:nvSpPr>
          <p:spPr>
            <a:xfrm>
              <a:off x="2620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2" name="任意多边形 2131"/>
            <p:cNvSpPr>
              <a:spLocks noEditPoints="1"/>
            </p:cNvSpPr>
            <p:nvPr/>
          </p:nvSpPr>
          <p:spPr>
            <a:xfrm>
              <a:off x="2620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3" name="任意多边形 2132"/>
            <p:cNvSpPr>
              <a:spLocks noEditPoints="1"/>
            </p:cNvSpPr>
            <p:nvPr/>
          </p:nvSpPr>
          <p:spPr>
            <a:xfrm>
              <a:off x="2620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4" name="任意多边形 2133"/>
            <p:cNvSpPr>
              <a:spLocks noEditPoints="1"/>
            </p:cNvSpPr>
            <p:nvPr/>
          </p:nvSpPr>
          <p:spPr>
            <a:xfrm>
              <a:off x="2620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5" name="任意多边形 2134"/>
            <p:cNvSpPr>
              <a:spLocks noEditPoints="1"/>
            </p:cNvSpPr>
            <p:nvPr/>
          </p:nvSpPr>
          <p:spPr>
            <a:xfrm>
              <a:off x="2620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6" name="任意多边形 2135"/>
            <p:cNvSpPr>
              <a:spLocks noEditPoints="1"/>
            </p:cNvSpPr>
            <p:nvPr/>
          </p:nvSpPr>
          <p:spPr>
            <a:xfrm>
              <a:off x="2620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7" name="矩形 2136"/>
            <p:cNvSpPr/>
            <p:nvPr/>
          </p:nvSpPr>
          <p:spPr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8" name="矩形 2137"/>
            <p:cNvSpPr/>
            <p:nvPr/>
          </p:nvSpPr>
          <p:spPr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9" name="任意多边形 2138"/>
            <p:cNvSpPr>
              <a:spLocks noEditPoints="1"/>
            </p:cNvSpPr>
            <p:nvPr/>
          </p:nvSpPr>
          <p:spPr>
            <a:xfrm>
              <a:off x="3065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0" name="任意多边形 2139"/>
            <p:cNvSpPr>
              <a:spLocks noEditPoints="1"/>
            </p:cNvSpPr>
            <p:nvPr/>
          </p:nvSpPr>
          <p:spPr>
            <a:xfrm>
              <a:off x="3065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1" name="任意多边形 2140"/>
            <p:cNvSpPr>
              <a:spLocks noEditPoints="1"/>
            </p:cNvSpPr>
            <p:nvPr/>
          </p:nvSpPr>
          <p:spPr>
            <a:xfrm>
              <a:off x="3065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2" name="任意多边形 2141"/>
            <p:cNvSpPr>
              <a:spLocks noEditPoints="1"/>
            </p:cNvSpPr>
            <p:nvPr/>
          </p:nvSpPr>
          <p:spPr>
            <a:xfrm>
              <a:off x="3065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3" name="任意多边形 2142"/>
            <p:cNvSpPr>
              <a:spLocks noEditPoints="1"/>
            </p:cNvSpPr>
            <p:nvPr/>
          </p:nvSpPr>
          <p:spPr>
            <a:xfrm>
              <a:off x="3065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4" name="任意多边形 2143"/>
            <p:cNvSpPr>
              <a:spLocks noEditPoints="1"/>
            </p:cNvSpPr>
            <p:nvPr/>
          </p:nvSpPr>
          <p:spPr>
            <a:xfrm>
              <a:off x="3065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5" name="任意多边形 2144"/>
            <p:cNvSpPr>
              <a:spLocks noEditPoints="1"/>
            </p:cNvSpPr>
            <p:nvPr/>
          </p:nvSpPr>
          <p:spPr>
            <a:xfrm>
              <a:off x="3065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6" name="任意多边形 2145"/>
            <p:cNvSpPr>
              <a:spLocks noEditPoints="1"/>
            </p:cNvSpPr>
            <p:nvPr/>
          </p:nvSpPr>
          <p:spPr>
            <a:xfrm>
              <a:off x="3065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7" name="任意多边形 2146"/>
            <p:cNvSpPr>
              <a:spLocks noEditPoints="1"/>
            </p:cNvSpPr>
            <p:nvPr/>
          </p:nvSpPr>
          <p:spPr>
            <a:xfrm>
              <a:off x="3065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8" name="任意多边形 2147"/>
            <p:cNvSpPr>
              <a:spLocks noEditPoints="1"/>
            </p:cNvSpPr>
            <p:nvPr/>
          </p:nvSpPr>
          <p:spPr>
            <a:xfrm>
              <a:off x="3065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9" name="矩形 2148"/>
            <p:cNvSpPr/>
            <p:nvPr/>
          </p:nvSpPr>
          <p:spPr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0" name="矩形 2149"/>
            <p:cNvSpPr/>
            <p:nvPr/>
          </p:nvSpPr>
          <p:spPr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" name="任意多边形 2150"/>
            <p:cNvSpPr>
              <a:spLocks noEditPoints="1"/>
            </p:cNvSpPr>
            <p:nvPr/>
          </p:nvSpPr>
          <p:spPr>
            <a:xfrm>
              <a:off x="3510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2" name="任意多边形 2151"/>
            <p:cNvSpPr>
              <a:spLocks noEditPoints="1"/>
            </p:cNvSpPr>
            <p:nvPr/>
          </p:nvSpPr>
          <p:spPr>
            <a:xfrm>
              <a:off x="3510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3" name="任意多边形 2152"/>
            <p:cNvSpPr>
              <a:spLocks noEditPoints="1"/>
            </p:cNvSpPr>
            <p:nvPr/>
          </p:nvSpPr>
          <p:spPr>
            <a:xfrm>
              <a:off x="3510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4" name="任意多边形 2153"/>
            <p:cNvSpPr>
              <a:spLocks noEditPoints="1"/>
            </p:cNvSpPr>
            <p:nvPr/>
          </p:nvSpPr>
          <p:spPr>
            <a:xfrm>
              <a:off x="3510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5" name="任意多边形 2154"/>
            <p:cNvSpPr>
              <a:spLocks noEditPoints="1"/>
            </p:cNvSpPr>
            <p:nvPr/>
          </p:nvSpPr>
          <p:spPr>
            <a:xfrm>
              <a:off x="3510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6" name="任意多边形 2155"/>
            <p:cNvSpPr>
              <a:spLocks noEditPoints="1"/>
            </p:cNvSpPr>
            <p:nvPr/>
          </p:nvSpPr>
          <p:spPr>
            <a:xfrm>
              <a:off x="3510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7" name="任意多边形 2156"/>
            <p:cNvSpPr>
              <a:spLocks noEditPoints="1"/>
            </p:cNvSpPr>
            <p:nvPr/>
          </p:nvSpPr>
          <p:spPr>
            <a:xfrm>
              <a:off x="3510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8" name="任意多边形 2157"/>
            <p:cNvSpPr>
              <a:spLocks noEditPoints="1"/>
            </p:cNvSpPr>
            <p:nvPr/>
          </p:nvSpPr>
          <p:spPr>
            <a:xfrm>
              <a:off x="3510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9" name="任意多边形 2158"/>
            <p:cNvSpPr>
              <a:spLocks noEditPoints="1"/>
            </p:cNvSpPr>
            <p:nvPr/>
          </p:nvSpPr>
          <p:spPr>
            <a:xfrm>
              <a:off x="3510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0" name="任意多边形 2159"/>
            <p:cNvSpPr>
              <a:spLocks noEditPoints="1"/>
            </p:cNvSpPr>
            <p:nvPr/>
          </p:nvSpPr>
          <p:spPr>
            <a:xfrm>
              <a:off x="3510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1" name="矩形 2160"/>
            <p:cNvSpPr/>
            <p:nvPr/>
          </p:nvSpPr>
          <p:spPr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2" name="矩形 2161"/>
            <p:cNvSpPr/>
            <p:nvPr/>
          </p:nvSpPr>
          <p:spPr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3" name="任意多边形 2162"/>
            <p:cNvSpPr>
              <a:spLocks noEditPoints="1"/>
            </p:cNvSpPr>
            <p:nvPr/>
          </p:nvSpPr>
          <p:spPr>
            <a:xfrm>
              <a:off x="3960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4" name="任意多边形 2163"/>
            <p:cNvSpPr>
              <a:spLocks noEditPoints="1"/>
            </p:cNvSpPr>
            <p:nvPr/>
          </p:nvSpPr>
          <p:spPr>
            <a:xfrm>
              <a:off x="3960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5" name="任意多边形 2164"/>
            <p:cNvSpPr>
              <a:spLocks noEditPoints="1"/>
            </p:cNvSpPr>
            <p:nvPr/>
          </p:nvSpPr>
          <p:spPr>
            <a:xfrm>
              <a:off x="3960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6" name="任意多边形 2165"/>
            <p:cNvSpPr>
              <a:spLocks noEditPoints="1"/>
            </p:cNvSpPr>
            <p:nvPr/>
          </p:nvSpPr>
          <p:spPr>
            <a:xfrm>
              <a:off x="3960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7" name="任意多边形 2166"/>
            <p:cNvSpPr>
              <a:spLocks noEditPoints="1"/>
            </p:cNvSpPr>
            <p:nvPr/>
          </p:nvSpPr>
          <p:spPr>
            <a:xfrm>
              <a:off x="3960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8" name="任意多边形 2167"/>
            <p:cNvSpPr>
              <a:spLocks noEditPoints="1"/>
            </p:cNvSpPr>
            <p:nvPr/>
          </p:nvSpPr>
          <p:spPr>
            <a:xfrm>
              <a:off x="3960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9" name="任意多边形 2168"/>
            <p:cNvSpPr>
              <a:spLocks noEditPoints="1"/>
            </p:cNvSpPr>
            <p:nvPr/>
          </p:nvSpPr>
          <p:spPr>
            <a:xfrm>
              <a:off x="3960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0" name="任意多边形 2169"/>
            <p:cNvSpPr>
              <a:spLocks noEditPoints="1"/>
            </p:cNvSpPr>
            <p:nvPr/>
          </p:nvSpPr>
          <p:spPr>
            <a:xfrm>
              <a:off x="3960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1" name="任意多边形 2170"/>
            <p:cNvSpPr>
              <a:spLocks noEditPoints="1"/>
            </p:cNvSpPr>
            <p:nvPr/>
          </p:nvSpPr>
          <p:spPr>
            <a:xfrm>
              <a:off x="3960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2" name="任意多边形 2171"/>
            <p:cNvSpPr>
              <a:spLocks noEditPoints="1"/>
            </p:cNvSpPr>
            <p:nvPr/>
          </p:nvSpPr>
          <p:spPr>
            <a:xfrm>
              <a:off x="3960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3" name="矩形 2172"/>
            <p:cNvSpPr/>
            <p:nvPr/>
          </p:nvSpPr>
          <p:spPr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4" name="矩形 2173"/>
            <p:cNvSpPr/>
            <p:nvPr/>
          </p:nvSpPr>
          <p:spPr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5" name="任意多边形 2174"/>
            <p:cNvSpPr>
              <a:spLocks noEditPoints="1"/>
            </p:cNvSpPr>
            <p:nvPr/>
          </p:nvSpPr>
          <p:spPr>
            <a:xfrm>
              <a:off x="4405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6" name="任意多边形 2175"/>
            <p:cNvSpPr>
              <a:spLocks noEditPoints="1"/>
            </p:cNvSpPr>
            <p:nvPr/>
          </p:nvSpPr>
          <p:spPr>
            <a:xfrm>
              <a:off x="4405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7" name="任意多边形 2176"/>
            <p:cNvSpPr>
              <a:spLocks noEditPoints="1"/>
            </p:cNvSpPr>
            <p:nvPr/>
          </p:nvSpPr>
          <p:spPr>
            <a:xfrm>
              <a:off x="4405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8" name="任意多边形 2177"/>
            <p:cNvSpPr>
              <a:spLocks noEditPoints="1"/>
            </p:cNvSpPr>
            <p:nvPr/>
          </p:nvSpPr>
          <p:spPr>
            <a:xfrm>
              <a:off x="4405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9" name="任意多边形 2178"/>
            <p:cNvSpPr>
              <a:spLocks noEditPoints="1"/>
            </p:cNvSpPr>
            <p:nvPr/>
          </p:nvSpPr>
          <p:spPr>
            <a:xfrm>
              <a:off x="4405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0" name="任意多边形 2179"/>
            <p:cNvSpPr>
              <a:spLocks noEditPoints="1"/>
            </p:cNvSpPr>
            <p:nvPr/>
          </p:nvSpPr>
          <p:spPr>
            <a:xfrm>
              <a:off x="4405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1" name="任意多边形 2180"/>
            <p:cNvSpPr>
              <a:spLocks noEditPoints="1"/>
            </p:cNvSpPr>
            <p:nvPr/>
          </p:nvSpPr>
          <p:spPr>
            <a:xfrm>
              <a:off x="4405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2" name="任意多边形 2181"/>
            <p:cNvSpPr>
              <a:spLocks noEditPoints="1"/>
            </p:cNvSpPr>
            <p:nvPr/>
          </p:nvSpPr>
          <p:spPr>
            <a:xfrm>
              <a:off x="4405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3" name="任意多边形 2182"/>
            <p:cNvSpPr>
              <a:spLocks noEditPoints="1"/>
            </p:cNvSpPr>
            <p:nvPr/>
          </p:nvSpPr>
          <p:spPr>
            <a:xfrm>
              <a:off x="4405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4" name="任意多边形 2183"/>
            <p:cNvSpPr>
              <a:spLocks noEditPoints="1"/>
            </p:cNvSpPr>
            <p:nvPr/>
          </p:nvSpPr>
          <p:spPr>
            <a:xfrm>
              <a:off x="4405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5" name="矩形 2184"/>
            <p:cNvSpPr/>
            <p:nvPr/>
          </p:nvSpPr>
          <p:spPr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6" name="矩形 2185"/>
            <p:cNvSpPr/>
            <p:nvPr/>
          </p:nvSpPr>
          <p:spPr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7" name="任意多边形 2186"/>
            <p:cNvSpPr>
              <a:spLocks noEditPoints="1"/>
            </p:cNvSpPr>
            <p:nvPr/>
          </p:nvSpPr>
          <p:spPr>
            <a:xfrm>
              <a:off x="4850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8" name="任意多边形 2187"/>
            <p:cNvSpPr>
              <a:spLocks noEditPoints="1"/>
            </p:cNvSpPr>
            <p:nvPr/>
          </p:nvSpPr>
          <p:spPr>
            <a:xfrm>
              <a:off x="4850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9" name="任意多边形 2188"/>
            <p:cNvSpPr>
              <a:spLocks noEditPoints="1"/>
            </p:cNvSpPr>
            <p:nvPr/>
          </p:nvSpPr>
          <p:spPr>
            <a:xfrm>
              <a:off x="4850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0" name="任意多边形 2189"/>
            <p:cNvSpPr>
              <a:spLocks noEditPoints="1"/>
            </p:cNvSpPr>
            <p:nvPr/>
          </p:nvSpPr>
          <p:spPr>
            <a:xfrm>
              <a:off x="4850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1" name="任意多边形 2190"/>
            <p:cNvSpPr>
              <a:spLocks noEditPoints="1"/>
            </p:cNvSpPr>
            <p:nvPr/>
          </p:nvSpPr>
          <p:spPr>
            <a:xfrm>
              <a:off x="4850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2" name="任意多边形 2191"/>
            <p:cNvSpPr>
              <a:spLocks noEditPoints="1"/>
            </p:cNvSpPr>
            <p:nvPr/>
          </p:nvSpPr>
          <p:spPr>
            <a:xfrm>
              <a:off x="4850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3" name="任意多边形 2192"/>
            <p:cNvSpPr>
              <a:spLocks noEditPoints="1"/>
            </p:cNvSpPr>
            <p:nvPr/>
          </p:nvSpPr>
          <p:spPr>
            <a:xfrm>
              <a:off x="4850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4" name="任意多边形 2193"/>
            <p:cNvSpPr>
              <a:spLocks noEditPoints="1"/>
            </p:cNvSpPr>
            <p:nvPr/>
          </p:nvSpPr>
          <p:spPr>
            <a:xfrm>
              <a:off x="4850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5" name="任意多边形 2194"/>
            <p:cNvSpPr>
              <a:spLocks noEditPoints="1"/>
            </p:cNvSpPr>
            <p:nvPr/>
          </p:nvSpPr>
          <p:spPr>
            <a:xfrm>
              <a:off x="4850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6" name="任意多边形 2195"/>
            <p:cNvSpPr>
              <a:spLocks noEditPoints="1"/>
            </p:cNvSpPr>
            <p:nvPr/>
          </p:nvSpPr>
          <p:spPr>
            <a:xfrm>
              <a:off x="4850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7" name="矩形 2196"/>
            <p:cNvSpPr/>
            <p:nvPr/>
          </p:nvSpPr>
          <p:spPr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8" name="矩形 2197"/>
            <p:cNvSpPr/>
            <p:nvPr/>
          </p:nvSpPr>
          <p:spPr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9" name="任意多边形 2198"/>
            <p:cNvSpPr>
              <a:spLocks noEditPoints="1"/>
            </p:cNvSpPr>
            <p:nvPr/>
          </p:nvSpPr>
          <p:spPr>
            <a:xfrm>
              <a:off x="5300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0" name="任意多边形 2199"/>
            <p:cNvSpPr>
              <a:spLocks noEditPoints="1"/>
            </p:cNvSpPr>
            <p:nvPr/>
          </p:nvSpPr>
          <p:spPr>
            <a:xfrm>
              <a:off x="5300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1" name="任意多边形 2200"/>
            <p:cNvSpPr>
              <a:spLocks noEditPoints="1"/>
            </p:cNvSpPr>
            <p:nvPr/>
          </p:nvSpPr>
          <p:spPr>
            <a:xfrm>
              <a:off x="5300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2" name="任意多边形 2201"/>
            <p:cNvSpPr>
              <a:spLocks noEditPoints="1"/>
            </p:cNvSpPr>
            <p:nvPr/>
          </p:nvSpPr>
          <p:spPr>
            <a:xfrm>
              <a:off x="5300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3" name="任意多边形 2202"/>
            <p:cNvSpPr>
              <a:spLocks noEditPoints="1"/>
            </p:cNvSpPr>
            <p:nvPr/>
          </p:nvSpPr>
          <p:spPr>
            <a:xfrm>
              <a:off x="5300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4" name="任意多边形 2203"/>
            <p:cNvSpPr>
              <a:spLocks noEditPoints="1"/>
            </p:cNvSpPr>
            <p:nvPr/>
          </p:nvSpPr>
          <p:spPr>
            <a:xfrm>
              <a:off x="5300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5" name="任意多边形 2204"/>
            <p:cNvSpPr>
              <a:spLocks noEditPoints="1"/>
            </p:cNvSpPr>
            <p:nvPr/>
          </p:nvSpPr>
          <p:spPr>
            <a:xfrm>
              <a:off x="5300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6" name="任意多边形 2205"/>
            <p:cNvSpPr>
              <a:spLocks noEditPoints="1"/>
            </p:cNvSpPr>
            <p:nvPr/>
          </p:nvSpPr>
          <p:spPr>
            <a:xfrm>
              <a:off x="5300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7" name="任意多边形 2206"/>
            <p:cNvSpPr>
              <a:spLocks noEditPoints="1"/>
            </p:cNvSpPr>
            <p:nvPr/>
          </p:nvSpPr>
          <p:spPr>
            <a:xfrm>
              <a:off x="5300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8" name="任意多边形 2207"/>
            <p:cNvSpPr>
              <a:spLocks noEditPoints="1"/>
            </p:cNvSpPr>
            <p:nvPr/>
          </p:nvSpPr>
          <p:spPr>
            <a:xfrm>
              <a:off x="5300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9" name="矩形 2208"/>
            <p:cNvSpPr/>
            <p:nvPr/>
          </p:nvSpPr>
          <p:spPr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10" name="任意多边形 2209"/>
            <p:cNvSpPr/>
            <p:nvPr/>
          </p:nvSpPr>
          <p:spPr>
            <a:xfrm>
              <a:off x="349" y="3304"/>
              <a:ext cx="20" cy="10"/>
            </a:xfrm>
            <a:custGeom>
              <a:avLst/>
              <a:gdLst/>
              <a:ahLst/>
              <a:cxnLst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211" name="标题 2210"/>
          <p:cNvSpPr>
            <a:spLocks noGrp="1" noRot="1"/>
          </p:cNvSpPr>
          <p:nvPr>
            <p:ph type="ctrTitle"/>
          </p:nvPr>
        </p:nvSpPr>
        <p:spPr>
          <a:xfrm>
            <a:off x="914400" y="20574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212" name="日期占位符 2211"/>
          <p:cNvSpPr>
            <a:spLocks noGrp="1"/>
          </p:cNvSpPr>
          <p:nvPr>
            <p:ph type="dt" sz="half" idx="2"/>
          </p:nvPr>
        </p:nvSpPr>
        <p:spPr>
          <a:xfrm>
            <a:off x="402167" y="6248400"/>
            <a:ext cx="3052233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pPr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13" name="页脚占位符 2212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>
                <a:ea typeface="宋体" panose="02010600030101010101" pitchFamily="2" charset="-122"/>
              </a:defRPr>
            </a:lvl1pPr>
          </a:lstStyle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214" name="灯片编号占位符 2213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3052233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15" name="副标题 2214"/>
          <p:cNvSpPr>
            <a:spLocks noGrp="1" noRot="1"/>
          </p:cNvSpPr>
          <p:nvPr>
            <p:ph type="subTitle" idx="1"/>
          </p:nvPr>
        </p:nvSpPr>
        <p:spPr>
          <a:xfrm>
            <a:off x="1828800" y="3505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tx2"/>
              </a:buClr>
              <a:buSzPct val="8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hlink"/>
              </a:buClr>
              <a:buSzPct val="95000"/>
              <a:buFont typeface="Wingdings 2" panose="05020102010507070707" pitchFamily="18" charset="2"/>
              <a:buNone/>
              <a:defRPr/>
            </a:lvl3pPr>
            <a:lvl4pPr marL="1371600" lvl="3" indent="0" algn="ctr">
              <a:buClr>
                <a:schemeClr val="tx2"/>
              </a:buClr>
              <a:buSzPct val="9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Tx/>
              <a:buFont typeface="Wingdings 2" panose="05020102010507070707" pitchFamily="18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grpSp>
        <p:nvGrpSpPr>
          <p:cNvPr id="2216" name="组合 2215"/>
          <p:cNvGrpSpPr/>
          <p:nvPr/>
        </p:nvGrpSpPr>
        <p:grpSpPr>
          <a:xfrm>
            <a:off x="203200" y="4724400"/>
            <a:ext cx="2247900" cy="1557338"/>
            <a:chOff x="96" y="2784"/>
            <a:chExt cx="1062" cy="981"/>
          </a:xfrm>
        </p:grpSpPr>
        <p:sp>
          <p:nvSpPr>
            <p:cNvPr id="2217" name="任意多边形 2216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18" name="任意多边形 2217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19" name="任意多边形 2218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0" name="任意多边形 2219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1" name="任意多边形 2220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2" name="任意多边形 2221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3" name="任意多边形 2222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4" name="任意多边形 2223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5" name="任意多边形 2224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6" name="任意多边形 2225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7" name="任意多边形 2226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8" name="任意多边形 2227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9" name="任意多边形 2228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8684" y="228600"/>
            <a:ext cx="2846917" cy="5870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7933" y="228600"/>
            <a:ext cx="8375712" cy="5870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97933" y="228600"/>
            <a:ext cx="11387667" cy="5870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228600"/>
            <a:ext cx="1138766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2167" y="1600200"/>
            <a:ext cx="5592233" cy="4498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592233" cy="4498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02167" y="6245225"/>
            <a:ext cx="3052233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3052233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0"/>
            <a:ext cx="5326888" cy="4498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57112" y="1600200"/>
            <a:ext cx="5326888" cy="4498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1025"/>
          <p:cNvGrpSpPr/>
          <p:nvPr/>
        </p:nvGrpSpPr>
        <p:grpSpPr>
          <a:xfrm>
            <a:off x="755651" y="0"/>
            <a:ext cx="10521949" cy="6821488"/>
            <a:chOff x="349" y="23"/>
            <a:chExt cx="4971" cy="4297"/>
          </a:xfrm>
        </p:grpSpPr>
        <p:sp>
          <p:nvSpPr>
            <p:cNvPr id="1027" name="矩形 1026"/>
            <p:cNvSpPr/>
            <p:nvPr/>
          </p:nvSpPr>
          <p:spPr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1027"/>
            <p:cNvSpPr>
              <a:spLocks noEditPoints="1"/>
            </p:cNvSpPr>
            <p:nvPr/>
          </p:nvSpPr>
          <p:spPr>
            <a:xfrm>
              <a:off x="384" y="225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1028"/>
            <p:cNvSpPr>
              <a:spLocks noEditPoints="1"/>
            </p:cNvSpPr>
            <p:nvPr/>
          </p:nvSpPr>
          <p:spPr>
            <a:xfrm>
              <a:off x="384" y="630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1029"/>
            <p:cNvSpPr>
              <a:spLocks noEditPoints="1"/>
            </p:cNvSpPr>
            <p:nvPr/>
          </p:nvSpPr>
          <p:spPr>
            <a:xfrm>
              <a:off x="384" y="1034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1030"/>
            <p:cNvSpPr>
              <a:spLocks noEditPoints="1"/>
            </p:cNvSpPr>
            <p:nvPr/>
          </p:nvSpPr>
          <p:spPr>
            <a:xfrm>
              <a:off x="384" y="1438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1031"/>
            <p:cNvSpPr>
              <a:spLocks noEditPoints="1"/>
            </p:cNvSpPr>
            <p:nvPr/>
          </p:nvSpPr>
          <p:spPr>
            <a:xfrm>
              <a:off x="384" y="1843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1032"/>
            <p:cNvSpPr>
              <a:spLocks noEditPoints="1"/>
            </p:cNvSpPr>
            <p:nvPr/>
          </p:nvSpPr>
          <p:spPr>
            <a:xfrm>
              <a:off x="384" y="2247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1033"/>
            <p:cNvSpPr>
              <a:spLocks noEditPoints="1"/>
            </p:cNvSpPr>
            <p:nvPr/>
          </p:nvSpPr>
          <p:spPr>
            <a:xfrm>
              <a:off x="384" y="2652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1034"/>
            <p:cNvSpPr>
              <a:spLocks noEditPoints="1"/>
            </p:cNvSpPr>
            <p:nvPr/>
          </p:nvSpPr>
          <p:spPr>
            <a:xfrm>
              <a:off x="384" y="3056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1035"/>
            <p:cNvSpPr>
              <a:spLocks noEditPoints="1"/>
            </p:cNvSpPr>
            <p:nvPr/>
          </p:nvSpPr>
          <p:spPr>
            <a:xfrm>
              <a:off x="384" y="3461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1036"/>
            <p:cNvSpPr>
              <a:spLocks noEditPoints="1"/>
            </p:cNvSpPr>
            <p:nvPr/>
          </p:nvSpPr>
          <p:spPr>
            <a:xfrm>
              <a:off x="384" y="3865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矩形 1037"/>
            <p:cNvSpPr/>
            <p:nvPr/>
          </p:nvSpPr>
          <p:spPr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矩形 1038"/>
            <p:cNvSpPr/>
            <p:nvPr/>
          </p:nvSpPr>
          <p:spPr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1039"/>
            <p:cNvSpPr>
              <a:spLocks noEditPoints="1"/>
            </p:cNvSpPr>
            <p:nvPr/>
          </p:nvSpPr>
          <p:spPr>
            <a:xfrm>
              <a:off x="829" y="225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1040"/>
            <p:cNvSpPr>
              <a:spLocks noEditPoints="1"/>
            </p:cNvSpPr>
            <p:nvPr/>
          </p:nvSpPr>
          <p:spPr>
            <a:xfrm>
              <a:off x="829" y="630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1041"/>
            <p:cNvSpPr>
              <a:spLocks noEditPoints="1"/>
            </p:cNvSpPr>
            <p:nvPr/>
          </p:nvSpPr>
          <p:spPr>
            <a:xfrm>
              <a:off x="829" y="1034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1042"/>
            <p:cNvSpPr>
              <a:spLocks noEditPoints="1"/>
            </p:cNvSpPr>
            <p:nvPr/>
          </p:nvSpPr>
          <p:spPr>
            <a:xfrm>
              <a:off x="829" y="1438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1043"/>
            <p:cNvSpPr>
              <a:spLocks noEditPoints="1"/>
            </p:cNvSpPr>
            <p:nvPr/>
          </p:nvSpPr>
          <p:spPr>
            <a:xfrm>
              <a:off x="829" y="1843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1044"/>
            <p:cNvSpPr>
              <a:spLocks noEditPoints="1"/>
            </p:cNvSpPr>
            <p:nvPr/>
          </p:nvSpPr>
          <p:spPr>
            <a:xfrm>
              <a:off x="829" y="2247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1045"/>
            <p:cNvSpPr>
              <a:spLocks noEditPoints="1"/>
            </p:cNvSpPr>
            <p:nvPr/>
          </p:nvSpPr>
          <p:spPr>
            <a:xfrm>
              <a:off x="829" y="2652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1046"/>
            <p:cNvSpPr>
              <a:spLocks noEditPoints="1"/>
            </p:cNvSpPr>
            <p:nvPr/>
          </p:nvSpPr>
          <p:spPr>
            <a:xfrm>
              <a:off x="829" y="3056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1047"/>
            <p:cNvSpPr>
              <a:spLocks noEditPoints="1"/>
            </p:cNvSpPr>
            <p:nvPr/>
          </p:nvSpPr>
          <p:spPr>
            <a:xfrm>
              <a:off x="829" y="3461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1048"/>
            <p:cNvSpPr>
              <a:spLocks noEditPoints="1"/>
            </p:cNvSpPr>
            <p:nvPr/>
          </p:nvSpPr>
          <p:spPr>
            <a:xfrm>
              <a:off x="829" y="3865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矩形 1049"/>
            <p:cNvSpPr/>
            <p:nvPr/>
          </p:nvSpPr>
          <p:spPr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矩形 1050"/>
            <p:cNvSpPr/>
            <p:nvPr/>
          </p:nvSpPr>
          <p:spPr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1051"/>
            <p:cNvSpPr>
              <a:spLocks noEditPoints="1"/>
            </p:cNvSpPr>
            <p:nvPr/>
          </p:nvSpPr>
          <p:spPr>
            <a:xfrm>
              <a:off x="1279" y="225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1052"/>
            <p:cNvSpPr>
              <a:spLocks noEditPoints="1"/>
            </p:cNvSpPr>
            <p:nvPr/>
          </p:nvSpPr>
          <p:spPr>
            <a:xfrm>
              <a:off x="1279" y="630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1053"/>
            <p:cNvSpPr>
              <a:spLocks noEditPoints="1"/>
            </p:cNvSpPr>
            <p:nvPr/>
          </p:nvSpPr>
          <p:spPr>
            <a:xfrm>
              <a:off x="1279" y="1034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1054"/>
            <p:cNvSpPr>
              <a:spLocks noEditPoints="1"/>
            </p:cNvSpPr>
            <p:nvPr/>
          </p:nvSpPr>
          <p:spPr>
            <a:xfrm>
              <a:off x="1279" y="1438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1055"/>
            <p:cNvSpPr>
              <a:spLocks noEditPoints="1"/>
            </p:cNvSpPr>
            <p:nvPr/>
          </p:nvSpPr>
          <p:spPr>
            <a:xfrm>
              <a:off x="1279" y="1843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1056"/>
            <p:cNvSpPr>
              <a:spLocks noEditPoints="1"/>
            </p:cNvSpPr>
            <p:nvPr/>
          </p:nvSpPr>
          <p:spPr>
            <a:xfrm>
              <a:off x="1279" y="2247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1057"/>
            <p:cNvSpPr>
              <a:spLocks noEditPoints="1"/>
            </p:cNvSpPr>
            <p:nvPr/>
          </p:nvSpPr>
          <p:spPr>
            <a:xfrm>
              <a:off x="1279" y="2652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1058"/>
            <p:cNvSpPr>
              <a:spLocks noEditPoints="1"/>
            </p:cNvSpPr>
            <p:nvPr/>
          </p:nvSpPr>
          <p:spPr>
            <a:xfrm>
              <a:off x="1279" y="3056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1059"/>
            <p:cNvSpPr>
              <a:spLocks noEditPoints="1"/>
            </p:cNvSpPr>
            <p:nvPr/>
          </p:nvSpPr>
          <p:spPr>
            <a:xfrm>
              <a:off x="1279" y="3461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1060"/>
            <p:cNvSpPr>
              <a:spLocks noEditPoints="1"/>
            </p:cNvSpPr>
            <p:nvPr/>
          </p:nvSpPr>
          <p:spPr>
            <a:xfrm>
              <a:off x="1279" y="3865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矩形 1061"/>
            <p:cNvSpPr/>
            <p:nvPr/>
          </p:nvSpPr>
          <p:spPr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3" name="矩形 1062"/>
            <p:cNvSpPr/>
            <p:nvPr/>
          </p:nvSpPr>
          <p:spPr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4" name="任意多边形 1063"/>
            <p:cNvSpPr>
              <a:spLocks noEditPoints="1"/>
            </p:cNvSpPr>
            <p:nvPr/>
          </p:nvSpPr>
          <p:spPr>
            <a:xfrm>
              <a:off x="1724" y="225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5" name="任意多边形 1064"/>
            <p:cNvSpPr>
              <a:spLocks noEditPoints="1"/>
            </p:cNvSpPr>
            <p:nvPr/>
          </p:nvSpPr>
          <p:spPr>
            <a:xfrm>
              <a:off x="1724" y="630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6" name="任意多边形 1065"/>
            <p:cNvSpPr>
              <a:spLocks noEditPoints="1"/>
            </p:cNvSpPr>
            <p:nvPr/>
          </p:nvSpPr>
          <p:spPr>
            <a:xfrm>
              <a:off x="1724" y="1034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7" name="任意多边形 1066"/>
            <p:cNvSpPr>
              <a:spLocks noEditPoints="1"/>
            </p:cNvSpPr>
            <p:nvPr/>
          </p:nvSpPr>
          <p:spPr>
            <a:xfrm>
              <a:off x="1724" y="1438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8" name="任意多边形 1067"/>
            <p:cNvSpPr>
              <a:spLocks noEditPoints="1"/>
            </p:cNvSpPr>
            <p:nvPr/>
          </p:nvSpPr>
          <p:spPr>
            <a:xfrm>
              <a:off x="1724" y="1843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9" name="任意多边形 1068"/>
            <p:cNvSpPr>
              <a:spLocks noEditPoints="1"/>
            </p:cNvSpPr>
            <p:nvPr/>
          </p:nvSpPr>
          <p:spPr>
            <a:xfrm>
              <a:off x="1724" y="2247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0" name="任意多边形 1069"/>
            <p:cNvSpPr>
              <a:spLocks noEditPoints="1"/>
            </p:cNvSpPr>
            <p:nvPr/>
          </p:nvSpPr>
          <p:spPr>
            <a:xfrm>
              <a:off x="1724" y="2652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1" name="任意多边形 1070"/>
            <p:cNvSpPr>
              <a:spLocks noEditPoints="1"/>
            </p:cNvSpPr>
            <p:nvPr/>
          </p:nvSpPr>
          <p:spPr>
            <a:xfrm>
              <a:off x="1724" y="3056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2" name="任意多边形 1071"/>
            <p:cNvSpPr>
              <a:spLocks noEditPoints="1"/>
            </p:cNvSpPr>
            <p:nvPr/>
          </p:nvSpPr>
          <p:spPr>
            <a:xfrm>
              <a:off x="1724" y="3461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" name="任意多边形 1072"/>
            <p:cNvSpPr>
              <a:spLocks noEditPoints="1"/>
            </p:cNvSpPr>
            <p:nvPr/>
          </p:nvSpPr>
          <p:spPr>
            <a:xfrm>
              <a:off x="1724" y="3865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4" name="矩形 1073"/>
            <p:cNvSpPr/>
            <p:nvPr/>
          </p:nvSpPr>
          <p:spPr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5" name="矩形 1074"/>
            <p:cNvSpPr/>
            <p:nvPr/>
          </p:nvSpPr>
          <p:spPr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6" name="任意多边形 1075"/>
            <p:cNvSpPr>
              <a:spLocks noEditPoints="1"/>
            </p:cNvSpPr>
            <p:nvPr/>
          </p:nvSpPr>
          <p:spPr>
            <a:xfrm>
              <a:off x="2169" y="225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7" name="任意多边形 1076"/>
            <p:cNvSpPr>
              <a:spLocks noEditPoints="1"/>
            </p:cNvSpPr>
            <p:nvPr/>
          </p:nvSpPr>
          <p:spPr>
            <a:xfrm>
              <a:off x="2169" y="630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8" name="任意多边形 1077"/>
            <p:cNvSpPr>
              <a:spLocks noEditPoints="1"/>
            </p:cNvSpPr>
            <p:nvPr/>
          </p:nvSpPr>
          <p:spPr>
            <a:xfrm>
              <a:off x="2169" y="1034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9" name="任意多边形 1078"/>
            <p:cNvSpPr>
              <a:spLocks noEditPoints="1"/>
            </p:cNvSpPr>
            <p:nvPr/>
          </p:nvSpPr>
          <p:spPr>
            <a:xfrm>
              <a:off x="2169" y="1438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0" name="任意多边形 1079"/>
            <p:cNvSpPr>
              <a:spLocks noEditPoints="1"/>
            </p:cNvSpPr>
            <p:nvPr/>
          </p:nvSpPr>
          <p:spPr>
            <a:xfrm>
              <a:off x="2169" y="1843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1" name="任意多边形 1080"/>
            <p:cNvSpPr>
              <a:spLocks noEditPoints="1"/>
            </p:cNvSpPr>
            <p:nvPr/>
          </p:nvSpPr>
          <p:spPr>
            <a:xfrm>
              <a:off x="2169" y="2247"/>
              <a:ext cx="21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2" name="任意多边形 1081"/>
            <p:cNvSpPr>
              <a:spLocks noEditPoints="1"/>
            </p:cNvSpPr>
            <p:nvPr/>
          </p:nvSpPr>
          <p:spPr>
            <a:xfrm>
              <a:off x="2169" y="2652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3" name="任意多边形 1082"/>
            <p:cNvSpPr>
              <a:spLocks noEditPoints="1"/>
            </p:cNvSpPr>
            <p:nvPr/>
          </p:nvSpPr>
          <p:spPr>
            <a:xfrm>
              <a:off x="2169" y="3056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4" name="任意多边形 1083"/>
            <p:cNvSpPr>
              <a:spLocks noEditPoints="1"/>
            </p:cNvSpPr>
            <p:nvPr/>
          </p:nvSpPr>
          <p:spPr>
            <a:xfrm>
              <a:off x="2169" y="3461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5" name="任意多边形 1084"/>
            <p:cNvSpPr>
              <a:spLocks noEditPoints="1"/>
            </p:cNvSpPr>
            <p:nvPr/>
          </p:nvSpPr>
          <p:spPr>
            <a:xfrm>
              <a:off x="2169" y="3865"/>
              <a:ext cx="21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6" name="矩形 1085"/>
            <p:cNvSpPr/>
            <p:nvPr/>
          </p:nvSpPr>
          <p:spPr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7" name="矩形 1086"/>
            <p:cNvSpPr/>
            <p:nvPr/>
          </p:nvSpPr>
          <p:spPr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8" name="任意多边形 1087"/>
            <p:cNvSpPr>
              <a:spLocks noEditPoints="1"/>
            </p:cNvSpPr>
            <p:nvPr/>
          </p:nvSpPr>
          <p:spPr>
            <a:xfrm>
              <a:off x="2620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9" name="任意多边形 1088"/>
            <p:cNvSpPr>
              <a:spLocks noEditPoints="1"/>
            </p:cNvSpPr>
            <p:nvPr/>
          </p:nvSpPr>
          <p:spPr>
            <a:xfrm>
              <a:off x="2620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0" name="任意多边形 1089"/>
            <p:cNvSpPr>
              <a:spLocks noEditPoints="1"/>
            </p:cNvSpPr>
            <p:nvPr/>
          </p:nvSpPr>
          <p:spPr>
            <a:xfrm>
              <a:off x="2620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1" name="任意多边形 1090"/>
            <p:cNvSpPr>
              <a:spLocks noEditPoints="1"/>
            </p:cNvSpPr>
            <p:nvPr/>
          </p:nvSpPr>
          <p:spPr>
            <a:xfrm>
              <a:off x="2620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2" name="任意多边形 1091"/>
            <p:cNvSpPr>
              <a:spLocks noEditPoints="1"/>
            </p:cNvSpPr>
            <p:nvPr/>
          </p:nvSpPr>
          <p:spPr>
            <a:xfrm>
              <a:off x="2620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3" name="任意多边形 1092"/>
            <p:cNvSpPr>
              <a:spLocks noEditPoints="1"/>
            </p:cNvSpPr>
            <p:nvPr/>
          </p:nvSpPr>
          <p:spPr>
            <a:xfrm>
              <a:off x="2620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4" name="任意多边形 1093"/>
            <p:cNvSpPr>
              <a:spLocks noEditPoints="1"/>
            </p:cNvSpPr>
            <p:nvPr/>
          </p:nvSpPr>
          <p:spPr>
            <a:xfrm>
              <a:off x="2620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5" name="任意多边形 1094"/>
            <p:cNvSpPr>
              <a:spLocks noEditPoints="1"/>
            </p:cNvSpPr>
            <p:nvPr/>
          </p:nvSpPr>
          <p:spPr>
            <a:xfrm>
              <a:off x="2620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6" name="任意多边形 1095"/>
            <p:cNvSpPr>
              <a:spLocks noEditPoints="1"/>
            </p:cNvSpPr>
            <p:nvPr/>
          </p:nvSpPr>
          <p:spPr>
            <a:xfrm>
              <a:off x="2620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7" name="任意多边形 1096"/>
            <p:cNvSpPr>
              <a:spLocks noEditPoints="1"/>
            </p:cNvSpPr>
            <p:nvPr/>
          </p:nvSpPr>
          <p:spPr>
            <a:xfrm>
              <a:off x="2620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8" name="矩形 1097"/>
            <p:cNvSpPr/>
            <p:nvPr/>
          </p:nvSpPr>
          <p:spPr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9" name="矩形 1098"/>
            <p:cNvSpPr/>
            <p:nvPr/>
          </p:nvSpPr>
          <p:spPr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0" name="任意多边形 1099"/>
            <p:cNvSpPr>
              <a:spLocks noEditPoints="1"/>
            </p:cNvSpPr>
            <p:nvPr/>
          </p:nvSpPr>
          <p:spPr>
            <a:xfrm>
              <a:off x="3065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1" name="任意多边形 1100"/>
            <p:cNvSpPr>
              <a:spLocks noEditPoints="1"/>
            </p:cNvSpPr>
            <p:nvPr/>
          </p:nvSpPr>
          <p:spPr>
            <a:xfrm>
              <a:off x="3065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2" name="任意多边形 1101"/>
            <p:cNvSpPr>
              <a:spLocks noEditPoints="1"/>
            </p:cNvSpPr>
            <p:nvPr/>
          </p:nvSpPr>
          <p:spPr>
            <a:xfrm>
              <a:off x="3065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3" name="任意多边形 1102"/>
            <p:cNvSpPr>
              <a:spLocks noEditPoints="1"/>
            </p:cNvSpPr>
            <p:nvPr/>
          </p:nvSpPr>
          <p:spPr>
            <a:xfrm>
              <a:off x="3065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4" name="任意多边形 1103"/>
            <p:cNvSpPr>
              <a:spLocks noEditPoints="1"/>
            </p:cNvSpPr>
            <p:nvPr/>
          </p:nvSpPr>
          <p:spPr>
            <a:xfrm>
              <a:off x="3065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5" name="任意多边形 1104"/>
            <p:cNvSpPr>
              <a:spLocks noEditPoints="1"/>
            </p:cNvSpPr>
            <p:nvPr/>
          </p:nvSpPr>
          <p:spPr>
            <a:xfrm>
              <a:off x="3065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6" name="任意多边形 1105"/>
            <p:cNvSpPr>
              <a:spLocks noEditPoints="1"/>
            </p:cNvSpPr>
            <p:nvPr/>
          </p:nvSpPr>
          <p:spPr>
            <a:xfrm>
              <a:off x="3065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7" name="任意多边形 1106"/>
            <p:cNvSpPr>
              <a:spLocks noEditPoints="1"/>
            </p:cNvSpPr>
            <p:nvPr/>
          </p:nvSpPr>
          <p:spPr>
            <a:xfrm>
              <a:off x="3065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8" name="任意多边形 1107"/>
            <p:cNvSpPr>
              <a:spLocks noEditPoints="1"/>
            </p:cNvSpPr>
            <p:nvPr/>
          </p:nvSpPr>
          <p:spPr>
            <a:xfrm>
              <a:off x="3065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9" name="任意多边形 1108"/>
            <p:cNvSpPr>
              <a:spLocks noEditPoints="1"/>
            </p:cNvSpPr>
            <p:nvPr/>
          </p:nvSpPr>
          <p:spPr>
            <a:xfrm>
              <a:off x="3065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0" name="矩形 1109"/>
            <p:cNvSpPr/>
            <p:nvPr/>
          </p:nvSpPr>
          <p:spPr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1" name="矩形 1110"/>
            <p:cNvSpPr/>
            <p:nvPr/>
          </p:nvSpPr>
          <p:spPr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2" name="任意多边形 1111"/>
            <p:cNvSpPr>
              <a:spLocks noEditPoints="1"/>
            </p:cNvSpPr>
            <p:nvPr/>
          </p:nvSpPr>
          <p:spPr>
            <a:xfrm>
              <a:off x="3510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3" name="任意多边形 1112"/>
            <p:cNvSpPr>
              <a:spLocks noEditPoints="1"/>
            </p:cNvSpPr>
            <p:nvPr/>
          </p:nvSpPr>
          <p:spPr>
            <a:xfrm>
              <a:off x="3510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4" name="任意多边形 1113"/>
            <p:cNvSpPr>
              <a:spLocks noEditPoints="1"/>
            </p:cNvSpPr>
            <p:nvPr/>
          </p:nvSpPr>
          <p:spPr>
            <a:xfrm>
              <a:off x="3510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5" name="任意多边形 1114"/>
            <p:cNvSpPr>
              <a:spLocks noEditPoints="1"/>
            </p:cNvSpPr>
            <p:nvPr/>
          </p:nvSpPr>
          <p:spPr>
            <a:xfrm>
              <a:off x="3510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" name="任意多边形 1115"/>
            <p:cNvSpPr>
              <a:spLocks noEditPoints="1"/>
            </p:cNvSpPr>
            <p:nvPr/>
          </p:nvSpPr>
          <p:spPr>
            <a:xfrm>
              <a:off x="3510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7" name="任意多边形 1116"/>
            <p:cNvSpPr>
              <a:spLocks noEditPoints="1"/>
            </p:cNvSpPr>
            <p:nvPr/>
          </p:nvSpPr>
          <p:spPr>
            <a:xfrm>
              <a:off x="3510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8" name="任意多边形 1117"/>
            <p:cNvSpPr>
              <a:spLocks noEditPoints="1"/>
            </p:cNvSpPr>
            <p:nvPr/>
          </p:nvSpPr>
          <p:spPr>
            <a:xfrm>
              <a:off x="3510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9" name="任意多边形 1118"/>
            <p:cNvSpPr>
              <a:spLocks noEditPoints="1"/>
            </p:cNvSpPr>
            <p:nvPr/>
          </p:nvSpPr>
          <p:spPr>
            <a:xfrm>
              <a:off x="3510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0" name="任意多边形 1119"/>
            <p:cNvSpPr>
              <a:spLocks noEditPoints="1"/>
            </p:cNvSpPr>
            <p:nvPr/>
          </p:nvSpPr>
          <p:spPr>
            <a:xfrm>
              <a:off x="3510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1" name="任意多边形 1120"/>
            <p:cNvSpPr>
              <a:spLocks noEditPoints="1"/>
            </p:cNvSpPr>
            <p:nvPr/>
          </p:nvSpPr>
          <p:spPr>
            <a:xfrm>
              <a:off x="3510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2" name="矩形 1121"/>
            <p:cNvSpPr/>
            <p:nvPr/>
          </p:nvSpPr>
          <p:spPr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3" name="矩形 1122"/>
            <p:cNvSpPr/>
            <p:nvPr/>
          </p:nvSpPr>
          <p:spPr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4" name="任意多边形 1123"/>
            <p:cNvSpPr>
              <a:spLocks noEditPoints="1"/>
            </p:cNvSpPr>
            <p:nvPr/>
          </p:nvSpPr>
          <p:spPr>
            <a:xfrm>
              <a:off x="3960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5" name="任意多边形 1124"/>
            <p:cNvSpPr>
              <a:spLocks noEditPoints="1"/>
            </p:cNvSpPr>
            <p:nvPr/>
          </p:nvSpPr>
          <p:spPr>
            <a:xfrm>
              <a:off x="3960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6" name="任意多边形 1125"/>
            <p:cNvSpPr>
              <a:spLocks noEditPoints="1"/>
            </p:cNvSpPr>
            <p:nvPr/>
          </p:nvSpPr>
          <p:spPr>
            <a:xfrm>
              <a:off x="3960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" name="任意多边形 1126"/>
            <p:cNvSpPr>
              <a:spLocks noEditPoints="1"/>
            </p:cNvSpPr>
            <p:nvPr/>
          </p:nvSpPr>
          <p:spPr>
            <a:xfrm>
              <a:off x="3960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8" name="任意多边形 1127"/>
            <p:cNvSpPr>
              <a:spLocks noEditPoints="1"/>
            </p:cNvSpPr>
            <p:nvPr/>
          </p:nvSpPr>
          <p:spPr>
            <a:xfrm>
              <a:off x="3960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9" name="任意多边形 1128"/>
            <p:cNvSpPr>
              <a:spLocks noEditPoints="1"/>
            </p:cNvSpPr>
            <p:nvPr/>
          </p:nvSpPr>
          <p:spPr>
            <a:xfrm>
              <a:off x="3960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0" name="任意多边形 1129"/>
            <p:cNvSpPr>
              <a:spLocks noEditPoints="1"/>
            </p:cNvSpPr>
            <p:nvPr/>
          </p:nvSpPr>
          <p:spPr>
            <a:xfrm>
              <a:off x="3960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1" name="任意多边形 1130"/>
            <p:cNvSpPr>
              <a:spLocks noEditPoints="1"/>
            </p:cNvSpPr>
            <p:nvPr/>
          </p:nvSpPr>
          <p:spPr>
            <a:xfrm>
              <a:off x="3960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2" name="任意多边形 1131"/>
            <p:cNvSpPr>
              <a:spLocks noEditPoints="1"/>
            </p:cNvSpPr>
            <p:nvPr/>
          </p:nvSpPr>
          <p:spPr>
            <a:xfrm>
              <a:off x="3960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3" name="任意多边形 1132"/>
            <p:cNvSpPr>
              <a:spLocks noEditPoints="1"/>
            </p:cNvSpPr>
            <p:nvPr/>
          </p:nvSpPr>
          <p:spPr>
            <a:xfrm>
              <a:off x="3960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4" name="矩形 1133"/>
            <p:cNvSpPr/>
            <p:nvPr/>
          </p:nvSpPr>
          <p:spPr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5" name="矩形 1134"/>
            <p:cNvSpPr/>
            <p:nvPr/>
          </p:nvSpPr>
          <p:spPr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6" name="任意多边形 1135"/>
            <p:cNvSpPr>
              <a:spLocks noEditPoints="1"/>
            </p:cNvSpPr>
            <p:nvPr/>
          </p:nvSpPr>
          <p:spPr>
            <a:xfrm>
              <a:off x="4405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7" name="任意多边形 1136"/>
            <p:cNvSpPr>
              <a:spLocks noEditPoints="1"/>
            </p:cNvSpPr>
            <p:nvPr/>
          </p:nvSpPr>
          <p:spPr>
            <a:xfrm>
              <a:off x="4405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8" name="任意多边形 1137"/>
            <p:cNvSpPr>
              <a:spLocks noEditPoints="1"/>
            </p:cNvSpPr>
            <p:nvPr/>
          </p:nvSpPr>
          <p:spPr>
            <a:xfrm>
              <a:off x="4405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9" name="任意多边形 1138"/>
            <p:cNvSpPr>
              <a:spLocks noEditPoints="1"/>
            </p:cNvSpPr>
            <p:nvPr/>
          </p:nvSpPr>
          <p:spPr>
            <a:xfrm>
              <a:off x="4405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0" name="任意多边形 1139"/>
            <p:cNvSpPr>
              <a:spLocks noEditPoints="1"/>
            </p:cNvSpPr>
            <p:nvPr/>
          </p:nvSpPr>
          <p:spPr>
            <a:xfrm>
              <a:off x="4405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1" name="任意多边形 1140"/>
            <p:cNvSpPr>
              <a:spLocks noEditPoints="1"/>
            </p:cNvSpPr>
            <p:nvPr/>
          </p:nvSpPr>
          <p:spPr>
            <a:xfrm>
              <a:off x="4405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2" name="任意多边形 1141"/>
            <p:cNvSpPr>
              <a:spLocks noEditPoints="1"/>
            </p:cNvSpPr>
            <p:nvPr/>
          </p:nvSpPr>
          <p:spPr>
            <a:xfrm>
              <a:off x="4405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3" name="任意多边形 1142"/>
            <p:cNvSpPr>
              <a:spLocks noEditPoints="1"/>
            </p:cNvSpPr>
            <p:nvPr/>
          </p:nvSpPr>
          <p:spPr>
            <a:xfrm>
              <a:off x="4405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4" name="任意多边形 1143"/>
            <p:cNvSpPr>
              <a:spLocks noEditPoints="1"/>
            </p:cNvSpPr>
            <p:nvPr/>
          </p:nvSpPr>
          <p:spPr>
            <a:xfrm>
              <a:off x="4405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5" name="任意多边形 1144"/>
            <p:cNvSpPr>
              <a:spLocks noEditPoints="1"/>
            </p:cNvSpPr>
            <p:nvPr/>
          </p:nvSpPr>
          <p:spPr>
            <a:xfrm>
              <a:off x="4405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6" name="矩形 1145"/>
            <p:cNvSpPr/>
            <p:nvPr/>
          </p:nvSpPr>
          <p:spPr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7" name="矩形 1146"/>
            <p:cNvSpPr/>
            <p:nvPr/>
          </p:nvSpPr>
          <p:spPr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8" name="任意多边形 1147"/>
            <p:cNvSpPr>
              <a:spLocks noEditPoints="1"/>
            </p:cNvSpPr>
            <p:nvPr/>
          </p:nvSpPr>
          <p:spPr>
            <a:xfrm>
              <a:off x="4850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9" name="任意多边形 1148"/>
            <p:cNvSpPr>
              <a:spLocks noEditPoints="1"/>
            </p:cNvSpPr>
            <p:nvPr/>
          </p:nvSpPr>
          <p:spPr>
            <a:xfrm>
              <a:off x="4850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0" name="任意多边形 1149"/>
            <p:cNvSpPr>
              <a:spLocks noEditPoints="1"/>
            </p:cNvSpPr>
            <p:nvPr/>
          </p:nvSpPr>
          <p:spPr>
            <a:xfrm>
              <a:off x="4850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1" name="任意多边形 1150"/>
            <p:cNvSpPr>
              <a:spLocks noEditPoints="1"/>
            </p:cNvSpPr>
            <p:nvPr/>
          </p:nvSpPr>
          <p:spPr>
            <a:xfrm>
              <a:off x="4850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2" name="任意多边形 1151"/>
            <p:cNvSpPr>
              <a:spLocks noEditPoints="1"/>
            </p:cNvSpPr>
            <p:nvPr/>
          </p:nvSpPr>
          <p:spPr>
            <a:xfrm>
              <a:off x="4850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3" name="任意多边形 1152"/>
            <p:cNvSpPr>
              <a:spLocks noEditPoints="1"/>
            </p:cNvSpPr>
            <p:nvPr/>
          </p:nvSpPr>
          <p:spPr>
            <a:xfrm>
              <a:off x="4850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4" name="任意多边形 1153"/>
            <p:cNvSpPr>
              <a:spLocks noEditPoints="1"/>
            </p:cNvSpPr>
            <p:nvPr/>
          </p:nvSpPr>
          <p:spPr>
            <a:xfrm>
              <a:off x="4850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5" name="任意多边形 1154"/>
            <p:cNvSpPr>
              <a:spLocks noEditPoints="1"/>
            </p:cNvSpPr>
            <p:nvPr/>
          </p:nvSpPr>
          <p:spPr>
            <a:xfrm>
              <a:off x="4850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6" name="任意多边形 1155"/>
            <p:cNvSpPr>
              <a:spLocks noEditPoints="1"/>
            </p:cNvSpPr>
            <p:nvPr/>
          </p:nvSpPr>
          <p:spPr>
            <a:xfrm>
              <a:off x="4850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7" name="任意多边形 1156"/>
            <p:cNvSpPr>
              <a:spLocks noEditPoints="1"/>
            </p:cNvSpPr>
            <p:nvPr/>
          </p:nvSpPr>
          <p:spPr>
            <a:xfrm>
              <a:off x="4850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8" name="矩形 1157"/>
            <p:cNvSpPr/>
            <p:nvPr/>
          </p:nvSpPr>
          <p:spPr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9" name="矩形 1158"/>
            <p:cNvSpPr/>
            <p:nvPr/>
          </p:nvSpPr>
          <p:spPr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0" name="任意多边形 1159"/>
            <p:cNvSpPr>
              <a:spLocks noEditPoints="1"/>
            </p:cNvSpPr>
            <p:nvPr/>
          </p:nvSpPr>
          <p:spPr>
            <a:xfrm>
              <a:off x="5300" y="225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1" name="任意多边形 1160"/>
            <p:cNvSpPr>
              <a:spLocks noEditPoints="1"/>
            </p:cNvSpPr>
            <p:nvPr/>
          </p:nvSpPr>
          <p:spPr>
            <a:xfrm>
              <a:off x="5300" y="630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2" name="任意多边形 1161"/>
            <p:cNvSpPr>
              <a:spLocks noEditPoints="1"/>
            </p:cNvSpPr>
            <p:nvPr/>
          </p:nvSpPr>
          <p:spPr>
            <a:xfrm>
              <a:off x="5300" y="1034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3" name="任意多边形 1162"/>
            <p:cNvSpPr>
              <a:spLocks noEditPoints="1"/>
            </p:cNvSpPr>
            <p:nvPr/>
          </p:nvSpPr>
          <p:spPr>
            <a:xfrm>
              <a:off x="5300" y="1438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4" name="任意多边形 1163"/>
            <p:cNvSpPr>
              <a:spLocks noEditPoints="1"/>
            </p:cNvSpPr>
            <p:nvPr/>
          </p:nvSpPr>
          <p:spPr>
            <a:xfrm>
              <a:off x="5300" y="1843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5" name="任意多边形 1164"/>
            <p:cNvSpPr>
              <a:spLocks noEditPoints="1"/>
            </p:cNvSpPr>
            <p:nvPr/>
          </p:nvSpPr>
          <p:spPr>
            <a:xfrm>
              <a:off x="5300" y="2247"/>
              <a:ext cx="20" cy="304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6" name="任意多边形 1165"/>
            <p:cNvSpPr>
              <a:spLocks noEditPoints="1"/>
            </p:cNvSpPr>
            <p:nvPr/>
          </p:nvSpPr>
          <p:spPr>
            <a:xfrm>
              <a:off x="5300" y="2652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7" name="任意多边形 1166"/>
            <p:cNvSpPr>
              <a:spLocks noEditPoints="1"/>
            </p:cNvSpPr>
            <p:nvPr/>
          </p:nvSpPr>
          <p:spPr>
            <a:xfrm>
              <a:off x="5300" y="3056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8" name="任意多边形 1167"/>
            <p:cNvSpPr>
              <a:spLocks noEditPoints="1"/>
            </p:cNvSpPr>
            <p:nvPr/>
          </p:nvSpPr>
          <p:spPr>
            <a:xfrm>
              <a:off x="5300" y="3461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9" name="任意多边形 1168"/>
            <p:cNvSpPr>
              <a:spLocks noEditPoints="1"/>
            </p:cNvSpPr>
            <p:nvPr/>
          </p:nvSpPr>
          <p:spPr>
            <a:xfrm>
              <a:off x="5300" y="3865"/>
              <a:ext cx="20" cy="303"/>
            </a:xfrm>
            <a:custGeom>
              <a:avLst/>
              <a:gdLst/>
              <a:ahLst/>
              <a:cxnLst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0" name="矩形 1169"/>
            <p:cNvSpPr/>
            <p:nvPr/>
          </p:nvSpPr>
          <p:spPr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1" name="任意多边形 1170"/>
            <p:cNvSpPr/>
            <p:nvPr/>
          </p:nvSpPr>
          <p:spPr>
            <a:xfrm>
              <a:off x="349" y="3304"/>
              <a:ext cx="20" cy="10"/>
            </a:xfrm>
            <a:custGeom>
              <a:avLst/>
              <a:gdLst/>
              <a:ahLst/>
              <a:cxnLst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172" name="组合 1171"/>
          <p:cNvGrpSpPr/>
          <p:nvPr/>
        </p:nvGrpSpPr>
        <p:grpSpPr>
          <a:xfrm>
            <a:off x="1422400" y="3444875"/>
            <a:ext cx="711200" cy="492125"/>
            <a:chOff x="96" y="2784"/>
            <a:chExt cx="1062" cy="981"/>
          </a:xfrm>
        </p:grpSpPr>
        <p:sp>
          <p:nvSpPr>
            <p:cNvPr id="1173" name="任意多边形 1172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4" name="任意多边形 1173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5" name="任意多边形 1174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6" name="任意多边形 1175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7" name="任意多边形 1176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8" name="任意多边形 1177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9" name="任意多边形 1178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0" name="任意多边形 1179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1" name="任意多边形 1180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2" name="任意多边形 1181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3" name="任意多边形 1182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4" name="任意多边形 1183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5" name="任意多边形 1184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186" name="组合 1185"/>
          <p:cNvGrpSpPr/>
          <p:nvPr/>
        </p:nvGrpSpPr>
        <p:grpSpPr>
          <a:xfrm>
            <a:off x="1422400" y="4552950"/>
            <a:ext cx="711200" cy="492125"/>
            <a:chOff x="96" y="2784"/>
            <a:chExt cx="1062" cy="981"/>
          </a:xfrm>
        </p:grpSpPr>
        <p:sp>
          <p:nvSpPr>
            <p:cNvPr id="1187" name="任意多边形 1186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8" name="任意多边形 1187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9" name="任意多边形 1188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0" name="任意多边形 1189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1" name="任意多边形 1190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2" name="任意多边形 1191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3" name="任意多边形 1192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4" name="任意多边形 1193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5" name="任意多边形 1194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6" name="任意多边形 1195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7" name="任意多边形 1196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8" name="任意多边形 1197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9" name="任意多边形 1198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200" name="组合 1199"/>
          <p:cNvGrpSpPr/>
          <p:nvPr/>
        </p:nvGrpSpPr>
        <p:grpSpPr>
          <a:xfrm>
            <a:off x="1422400" y="5562600"/>
            <a:ext cx="711200" cy="492125"/>
            <a:chOff x="96" y="2784"/>
            <a:chExt cx="1062" cy="981"/>
          </a:xfrm>
        </p:grpSpPr>
        <p:sp>
          <p:nvSpPr>
            <p:cNvPr id="1201" name="任意多边形 1200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2" name="任意多边形 1201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3" name="任意多边形 1202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4" name="任意多边形 1203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5" name="任意多边形 1204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6" name="任意多边形 1205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7" name="任意多边形 1206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8" name="任意多边形 1207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9" name="任意多边形 1208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0" name="任意多边形 1209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1" name="任意多边形 1210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2" name="任意多边形 1211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3" name="任意多边形 1212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214" name="组合 1213"/>
          <p:cNvGrpSpPr/>
          <p:nvPr/>
        </p:nvGrpSpPr>
        <p:grpSpPr>
          <a:xfrm>
            <a:off x="508000" y="3962400"/>
            <a:ext cx="711200" cy="492125"/>
            <a:chOff x="96" y="2784"/>
            <a:chExt cx="1062" cy="981"/>
          </a:xfrm>
        </p:grpSpPr>
        <p:sp>
          <p:nvSpPr>
            <p:cNvPr id="1215" name="任意多边形 1214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6" name="任意多边形 1215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7" name="任意多边形 1216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8" name="任意多边形 1217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9" name="任意多边形 1218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0" name="任意多边形 1219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1" name="任意多边形 1220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2" name="任意多边形 1221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3" name="任意多边形 1222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4" name="任意多边形 1223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5" name="任意多边形 1224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6" name="任意多边形 1225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7" name="任意多边形 1226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228" name="组合 1227"/>
          <p:cNvGrpSpPr/>
          <p:nvPr/>
        </p:nvGrpSpPr>
        <p:grpSpPr>
          <a:xfrm>
            <a:off x="508000" y="5070475"/>
            <a:ext cx="711200" cy="492125"/>
            <a:chOff x="96" y="2784"/>
            <a:chExt cx="1062" cy="981"/>
          </a:xfrm>
        </p:grpSpPr>
        <p:sp>
          <p:nvSpPr>
            <p:cNvPr id="1229" name="任意多边形 1228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0" name="任意多边形 1229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1" name="任意多边形 1230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2" name="任意多边形 1231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3" name="任意多边形 1232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4" name="任意多边形 1233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5" name="任意多边形 1234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6" name="任意多边形 1235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7" name="任意多边形 1236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8" name="任意多边形 1237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9" name="任意多边形 1238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0" name="任意多边形 1239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1" name="任意多边形 1240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242" name="组合 1241"/>
          <p:cNvGrpSpPr/>
          <p:nvPr/>
        </p:nvGrpSpPr>
        <p:grpSpPr>
          <a:xfrm>
            <a:off x="508000" y="6121400"/>
            <a:ext cx="711200" cy="492125"/>
            <a:chOff x="96" y="2784"/>
            <a:chExt cx="1062" cy="981"/>
          </a:xfrm>
        </p:grpSpPr>
        <p:sp>
          <p:nvSpPr>
            <p:cNvPr id="1243" name="任意多边形 1242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4" name="任意多边形 1243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5" name="任意多边形 1244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6" name="任意多边形 1245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7" name="任意多边形 1246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8" name="任意多边形 1247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9" name="任意多边形 1248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0" name="任意多边形 1249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1" name="任意多边形 1250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2" name="任意多边形 1251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3" name="任意多边形 1252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4" name="任意多边形 1253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5" name="任意多边形 1254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256" name="组合 1255"/>
          <p:cNvGrpSpPr/>
          <p:nvPr/>
        </p:nvGrpSpPr>
        <p:grpSpPr>
          <a:xfrm>
            <a:off x="9245600" y="-7937"/>
            <a:ext cx="3090333" cy="2063750"/>
            <a:chOff x="4080" y="-5"/>
            <a:chExt cx="1748" cy="1556"/>
          </a:xfrm>
        </p:grpSpPr>
        <p:sp>
          <p:nvSpPr>
            <p:cNvPr id="1257" name="任意多边形 1256"/>
            <p:cNvSpPr/>
            <p:nvPr userDrawn="1"/>
          </p:nvSpPr>
          <p:spPr>
            <a:xfrm>
              <a:off x="4161" y="-5"/>
              <a:ext cx="1586" cy="1443"/>
            </a:xfrm>
            <a:custGeom>
              <a:avLst/>
              <a:gdLst/>
              <a:ahLst/>
              <a:cxnLst/>
              <a:pathLst>
                <a:path w="546" h="497">
                  <a:moveTo>
                    <a:pt x="23" y="4"/>
                  </a:moveTo>
                  <a:cubicBezTo>
                    <a:pt x="23" y="4"/>
                    <a:pt x="0" y="34"/>
                    <a:pt x="11" y="71"/>
                  </a:cubicBezTo>
                  <a:cubicBezTo>
                    <a:pt x="19" y="100"/>
                    <a:pt x="25" y="393"/>
                    <a:pt x="25" y="393"/>
                  </a:cubicBezTo>
                  <a:cubicBezTo>
                    <a:pt x="25" y="393"/>
                    <a:pt x="42" y="452"/>
                    <a:pt x="54" y="457"/>
                  </a:cubicBezTo>
                  <a:cubicBezTo>
                    <a:pt x="66" y="462"/>
                    <a:pt x="158" y="482"/>
                    <a:pt x="158" y="482"/>
                  </a:cubicBezTo>
                  <a:cubicBezTo>
                    <a:pt x="158" y="482"/>
                    <a:pt x="191" y="497"/>
                    <a:pt x="204" y="495"/>
                  </a:cubicBezTo>
                  <a:cubicBezTo>
                    <a:pt x="217" y="494"/>
                    <a:pt x="506" y="487"/>
                    <a:pt x="520" y="475"/>
                  </a:cubicBezTo>
                  <a:cubicBezTo>
                    <a:pt x="533" y="463"/>
                    <a:pt x="546" y="218"/>
                    <a:pt x="533" y="167"/>
                  </a:cubicBezTo>
                  <a:cubicBezTo>
                    <a:pt x="520" y="117"/>
                    <a:pt x="404" y="14"/>
                    <a:pt x="369" y="16"/>
                  </a:cubicBezTo>
                  <a:cubicBezTo>
                    <a:pt x="335" y="17"/>
                    <a:pt x="249" y="29"/>
                    <a:pt x="249" y="29"/>
                  </a:cubicBezTo>
                  <a:lnTo>
                    <a:pt x="198" y="11"/>
                  </a:lnTo>
                  <a:lnTo>
                    <a:pt x="151" y="2"/>
                  </a:lnTo>
                  <a:cubicBezTo>
                    <a:pt x="151" y="2"/>
                    <a:pt x="79" y="0"/>
                    <a:pt x="23" y="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258" name="组合 1257"/>
            <p:cNvGrpSpPr/>
            <p:nvPr userDrawn="1"/>
          </p:nvGrpSpPr>
          <p:grpSpPr>
            <a:xfrm>
              <a:off x="4080" y="0"/>
              <a:ext cx="1748" cy="1551"/>
              <a:chOff x="2918" y="18"/>
              <a:chExt cx="2958" cy="2699"/>
            </a:xfrm>
          </p:grpSpPr>
          <p:sp>
            <p:nvSpPr>
              <p:cNvPr id="1259" name="任意多边形 1258"/>
              <p:cNvSpPr/>
              <p:nvPr/>
            </p:nvSpPr>
            <p:spPr>
              <a:xfrm>
                <a:off x="3060" y="18"/>
                <a:ext cx="490" cy="187"/>
              </a:xfrm>
              <a:custGeom>
                <a:avLst/>
                <a:gdLst/>
                <a:ahLst/>
                <a:cxnLst/>
                <a:pathLst>
                  <a:path w="97" h="37">
                    <a:moveTo>
                      <a:pt x="71" y="25"/>
                    </a:moveTo>
                    <a:cubicBezTo>
                      <a:pt x="81" y="22"/>
                      <a:pt x="87" y="21"/>
                      <a:pt x="91" y="20"/>
                    </a:cubicBezTo>
                    <a:cubicBezTo>
                      <a:pt x="91" y="19"/>
                      <a:pt x="91" y="19"/>
                      <a:pt x="92" y="17"/>
                    </a:cubicBezTo>
                    <a:cubicBezTo>
                      <a:pt x="97" y="11"/>
                      <a:pt x="95" y="4"/>
                      <a:pt x="88" y="0"/>
                    </a:cubicBezTo>
                    <a:lnTo>
                      <a:pt x="25" y="0"/>
                    </a:lnTo>
                    <a:cubicBezTo>
                      <a:pt x="10" y="3"/>
                      <a:pt x="0" y="10"/>
                      <a:pt x="10" y="22"/>
                    </a:cubicBezTo>
                    <a:cubicBezTo>
                      <a:pt x="10" y="22"/>
                      <a:pt x="28" y="37"/>
                      <a:pt x="71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60" name="任意多边形 1259"/>
              <p:cNvSpPr>
                <a:spLocks noEditPoints="1"/>
              </p:cNvSpPr>
              <p:nvPr/>
            </p:nvSpPr>
            <p:spPr>
              <a:xfrm>
                <a:off x="2918" y="18"/>
                <a:ext cx="2958" cy="2699"/>
              </a:xfrm>
              <a:custGeom>
                <a:avLst/>
                <a:gdLst/>
                <a:ahLst/>
                <a:cxnLst/>
                <a:pathLst>
                  <a:path w="585" h="534">
                    <a:moveTo>
                      <a:pt x="554" y="76"/>
                    </a:moveTo>
                    <a:cubicBezTo>
                      <a:pt x="551" y="32"/>
                      <a:pt x="543" y="9"/>
                      <a:pt x="504" y="1"/>
                    </a:cubicBezTo>
                    <a:cubicBezTo>
                      <a:pt x="500" y="1"/>
                      <a:pt x="494" y="0"/>
                      <a:pt x="486" y="0"/>
                    </a:cubicBezTo>
                    <a:lnTo>
                      <a:pt x="157" y="0"/>
                    </a:lnTo>
                    <a:cubicBezTo>
                      <a:pt x="156" y="5"/>
                      <a:pt x="153" y="17"/>
                      <a:pt x="158" y="17"/>
                    </a:cubicBezTo>
                    <a:cubicBezTo>
                      <a:pt x="171" y="17"/>
                      <a:pt x="223" y="21"/>
                      <a:pt x="225" y="21"/>
                    </a:cubicBezTo>
                    <a:cubicBezTo>
                      <a:pt x="226" y="21"/>
                      <a:pt x="250" y="16"/>
                      <a:pt x="237" y="28"/>
                    </a:cubicBezTo>
                    <a:cubicBezTo>
                      <a:pt x="223" y="41"/>
                      <a:pt x="192" y="41"/>
                      <a:pt x="174" y="39"/>
                    </a:cubicBezTo>
                    <a:cubicBezTo>
                      <a:pt x="131" y="36"/>
                      <a:pt x="152" y="56"/>
                      <a:pt x="168" y="56"/>
                    </a:cubicBezTo>
                    <a:cubicBezTo>
                      <a:pt x="218" y="56"/>
                      <a:pt x="228" y="68"/>
                      <a:pt x="207" y="71"/>
                    </a:cubicBezTo>
                    <a:cubicBezTo>
                      <a:pt x="186" y="74"/>
                      <a:pt x="182" y="73"/>
                      <a:pt x="162" y="76"/>
                    </a:cubicBezTo>
                    <a:cubicBezTo>
                      <a:pt x="7" y="101"/>
                      <a:pt x="59" y="60"/>
                      <a:pt x="74" y="60"/>
                    </a:cubicBezTo>
                    <a:cubicBezTo>
                      <a:pt x="139" y="59"/>
                      <a:pt x="123" y="37"/>
                      <a:pt x="107" y="42"/>
                    </a:cubicBezTo>
                    <a:cubicBezTo>
                      <a:pt x="91" y="46"/>
                      <a:pt x="34" y="27"/>
                      <a:pt x="26" y="63"/>
                    </a:cubicBezTo>
                    <a:cubicBezTo>
                      <a:pt x="19" y="100"/>
                      <a:pt x="42" y="282"/>
                      <a:pt x="36" y="317"/>
                    </a:cubicBezTo>
                    <a:cubicBezTo>
                      <a:pt x="0" y="534"/>
                      <a:pt x="199" y="487"/>
                      <a:pt x="199" y="487"/>
                    </a:cubicBezTo>
                    <a:cubicBezTo>
                      <a:pt x="156" y="453"/>
                      <a:pt x="174" y="421"/>
                      <a:pt x="171" y="403"/>
                    </a:cubicBezTo>
                    <a:cubicBezTo>
                      <a:pt x="161" y="345"/>
                      <a:pt x="154" y="337"/>
                      <a:pt x="144" y="341"/>
                    </a:cubicBezTo>
                    <a:cubicBezTo>
                      <a:pt x="121" y="352"/>
                      <a:pt x="123" y="358"/>
                      <a:pt x="126" y="367"/>
                    </a:cubicBezTo>
                    <a:cubicBezTo>
                      <a:pt x="142" y="416"/>
                      <a:pt x="105" y="376"/>
                      <a:pt x="105" y="376"/>
                    </a:cubicBezTo>
                    <a:cubicBezTo>
                      <a:pt x="98" y="380"/>
                      <a:pt x="95" y="390"/>
                      <a:pt x="99" y="399"/>
                    </a:cubicBezTo>
                    <a:cubicBezTo>
                      <a:pt x="131" y="463"/>
                      <a:pt x="101" y="446"/>
                      <a:pt x="94" y="435"/>
                    </a:cubicBezTo>
                    <a:cubicBezTo>
                      <a:pt x="61" y="390"/>
                      <a:pt x="92" y="366"/>
                      <a:pt x="88" y="352"/>
                    </a:cubicBezTo>
                    <a:cubicBezTo>
                      <a:pt x="75" y="295"/>
                      <a:pt x="118" y="274"/>
                      <a:pt x="124" y="265"/>
                    </a:cubicBezTo>
                    <a:cubicBezTo>
                      <a:pt x="130" y="256"/>
                      <a:pt x="127" y="253"/>
                      <a:pt x="129" y="234"/>
                    </a:cubicBezTo>
                    <a:cubicBezTo>
                      <a:pt x="136" y="195"/>
                      <a:pt x="155" y="216"/>
                      <a:pt x="153" y="228"/>
                    </a:cubicBezTo>
                    <a:cubicBezTo>
                      <a:pt x="148" y="274"/>
                      <a:pt x="176" y="242"/>
                      <a:pt x="186" y="228"/>
                    </a:cubicBezTo>
                    <a:cubicBezTo>
                      <a:pt x="218" y="186"/>
                      <a:pt x="214" y="229"/>
                      <a:pt x="209" y="237"/>
                    </a:cubicBezTo>
                    <a:cubicBezTo>
                      <a:pt x="203" y="244"/>
                      <a:pt x="198" y="255"/>
                      <a:pt x="200" y="260"/>
                    </a:cubicBezTo>
                    <a:cubicBezTo>
                      <a:pt x="208" y="283"/>
                      <a:pt x="193" y="305"/>
                      <a:pt x="188" y="306"/>
                    </a:cubicBezTo>
                    <a:cubicBezTo>
                      <a:pt x="184" y="308"/>
                      <a:pt x="170" y="314"/>
                      <a:pt x="170" y="332"/>
                    </a:cubicBezTo>
                    <a:cubicBezTo>
                      <a:pt x="171" y="350"/>
                      <a:pt x="192" y="382"/>
                      <a:pt x="192" y="395"/>
                    </a:cubicBezTo>
                    <a:cubicBezTo>
                      <a:pt x="193" y="492"/>
                      <a:pt x="236" y="499"/>
                      <a:pt x="255" y="497"/>
                    </a:cubicBezTo>
                    <a:cubicBezTo>
                      <a:pt x="275" y="496"/>
                      <a:pt x="445" y="490"/>
                      <a:pt x="515" y="483"/>
                    </a:cubicBezTo>
                    <a:cubicBezTo>
                      <a:pt x="585" y="477"/>
                      <a:pt x="538" y="458"/>
                      <a:pt x="518" y="458"/>
                    </a:cubicBezTo>
                    <a:cubicBezTo>
                      <a:pt x="467" y="458"/>
                      <a:pt x="454" y="427"/>
                      <a:pt x="454" y="427"/>
                    </a:cubicBezTo>
                    <a:cubicBezTo>
                      <a:pt x="454" y="427"/>
                      <a:pt x="453" y="405"/>
                      <a:pt x="431" y="400"/>
                    </a:cubicBezTo>
                    <a:cubicBezTo>
                      <a:pt x="376" y="385"/>
                      <a:pt x="411" y="353"/>
                      <a:pt x="425" y="345"/>
                    </a:cubicBezTo>
                    <a:cubicBezTo>
                      <a:pt x="438" y="338"/>
                      <a:pt x="430" y="335"/>
                      <a:pt x="420" y="329"/>
                    </a:cubicBezTo>
                    <a:cubicBezTo>
                      <a:pt x="398" y="316"/>
                      <a:pt x="394" y="300"/>
                      <a:pt x="396" y="270"/>
                    </a:cubicBezTo>
                    <a:cubicBezTo>
                      <a:pt x="397" y="240"/>
                      <a:pt x="416" y="249"/>
                      <a:pt x="416" y="249"/>
                    </a:cubicBezTo>
                    <a:cubicBezTo>
                      <a:pt x="416" y="249"/>
                      <a:pt x="448" y="262"/>
                      <a:pt x="460" y="256"/>
                    </a:cubicBezTo>
                    <a:cubicBezTo>
                      <a:pt x="472" y="250"/>
                      <a:pt x="467" y="239"/>
                      <a:pt x="461" y="244"/>
                    </a:cubicBezTo>
                    <a:cubicBezTo>
                      <a:pt x="455" y="248"/>
                      <a:pt x="412" y="244"/>
                      <a:pt x="407" y="223"/>
                    </a:cubicBezTo>
                    <a:cubicBezTo>
                      <a:pt x="403" y="202"/>
                      <a:pt x="418" y="213"/>
                      <a:pt x="422" y="214"/>
                    </a:cubicBezTo>
                    <a:cubicBezTo>
                      <a:pt x="427" y="216"/>
                      <a:pt x="427" y="220"/>
                      <a:pt x="439" y="226"/>
                    </a:cubicBezTo>
                    <a:cubicBezTo>
                      <a:pt x="468" y="241"/>
                      <a:pt x="454" y="224"/>
                      <a:pt x="454" y="224"/>
                    </a:cubicBezTo>
                    <a:cubicBezTo>
                      <a:pt x="454" y="224"/>
                      <a:pt x="454" y="224"/>
                      <a:pt x="438" y="209"/>
                    </a:cubicBezTo>
                    <a:cubicBezTo>
                      <a:pt x="423" y="194"/>
                      <a:pt x="406" y="199"/>
                      <a:pt x="389" y="199"/>
                    </a:cubicBezTo>
                    <a:cubicBezTo>
                      <a:pt x="373" y="199"/>
                      <a:pt x="376" y="211"/>
                      <a:pt x="376" y="211"/>
                    </a:cubicBezTo>
                    <a:cubicBezTo>
                      <a:pt x="376" y="211"/>
                      <a:pt x="373" y="242"/>
                      <a:pt x="370" y="291"/>
                    </a:cubicBezTo>
                    <a:cubicBezTo>
                      <a:pt x="368" y="341"/>
                      <a:pt x="360" y="347"/>
                      <a:pt x="357" y="343"/>
                    </a:cubicBezTo>
                    <a:cubicBezTo>
                      <a:pt x="354" y="338"/>
                      <a:pt x="350" y="313"/>
                      <a:pt x="350" y="305"/>
                    </a:cubicBezTo>
                    <a:cubicBezTo>
                      <a:pt x="350" y="298"/>
                      <a:pt x="345" y="264"/>
                      <a:pt x="347" y="230"/>
                    </a:cubicBezTo>
                    <a:cubicBezTo>
                      <a:pt x="350" y="195"/>
                      <a:pt x="356" y="210"/>
                      <a:pt x="334" y="201"/>
                    </a:cubicBezTo>
                    <a:cubicBezTo>
                      <a:pt x="311" y="192"/>
                      <a:pt x="323" y="182"/>
                      <a:pt x="331" y="182"/>
                    </a:cubicBezTo>
                    <a:cubicBezTo>
                      <a:pt x="338" y="182"/>
                      <a:pt x="350" y="189"/>
                      <a:pt x="352" y="181"/>
                    </a:cubicBezTo>
                    <a:cubicBezTo>
                      <a:pt x="356" y="160"/>
                      <a:pt x="359" y="141"/>
                      <a:pt x="347" y="136"/>
                    </a:cubicBezTo>
                    <a:cubicBezTo>
                      <a:pt x="322" y="127"/>
                      <a:pt x="332" y="121"/>
                      <a:pt x="341" y="118"/>
                    </a:cubicBezTo>
                    <a:cubicBezTo>
                      <a:pt x="350" y="115"/>
                      <a:pt x="352" y="94"/>
                      <a:pt x="339" y="99"/>
                    </a:cubicBezTo>
                    <a:cubicBezTo>
                      <a:pt x="313" y="107"/>
                      <a:pt x="316" y="85"/>
                      <a:pt x="321" y="82"/>
                    </a:cubicBezTo>
                    <a:cubicBezTo>
                      <a:pt x="325" y="79"/>
                      <a:pt x="334" y="83"/>
                      <a:pt x="331" y="62"/>
                    </a:cubicBezTo>
                    <a:cubicBezTo>
                      <a:pt x="328" y="41"/>
                      <a:pt x="347" y="34"/>
                      <a:pt x="351" y="53"/>
                    </a:cubicBezTo>
                    <a:cubicBezTo>
                      <a:pt x="354" y="73"/>
                      <a:pt x="363" y="112"/>
                      <a:pt x="369" y="103"/>
                    </a:cubicBezTo>
                    <a:cubicBezTo>
                      <a:pt x="375" y="94"/>
                      <a:pt x="385" y="57"/>
                      <a:pt x="395" y="41"/>
                    </a:cubicBezTo>
                    <a:cubicBezTo>
                      <a:pt x="406" y="24"/>
                      <a:pt x="418" y="38"/>
                      <a:pt x="415" y="47"/>
                    </a:cubicBezTo>
                    <a:cubicBezTo>
                      <a:pt x="401" y="88"/>
                      <a:pt x="426" y="90"/>
                      <a:pt x="426" y="90"/>
                    </a:cubicBezTo>
                    <a:cubicBezTo>
                      <a:pt x="426" y="90"/>
                      <a:pt x="423" y="96"/>
                      <a:pt x="409" y="95"/>
                    </a:cubicBezTo>
                    <a:cubicBezTo>
                      <a:pt x="382" y="92"/>
                      <a:pt x="393" y="110"/>
                      <a:pt x="405" y="115"/>
                    </a:cubicBezTo>
                    <a:cubicBezTo>
                      <a:pt x="431" y="124"/>
                      <a:pt x="414" y="130"/>
                      <a:pt x="401" y="130"/>
                    </a:cubicBezTo>
                    <a:cubicBezTo>
                      <a:pt x="387" y="130"/>
                      <a:pt x="381" y="134"/>
                      <a:pt x="378" y="148"/>
                    </a:cubicBezTo>
                    <a:cubicBezTo>
                      <a:pt x="369" y="191"/>
                      <a:pt x="401" y="181"/>
                      <a:pt x="401" y="181"/>
                    </a:cubicBezTo>
                    <a:cubicBezTo>
                      <a:pt x="452" y="195"/>
                      <a:pt x="528" y="188"/>
                      <a:pt x="528" y="188"/>
                    </a:cubicBezTo>
                    <a:cubicBezTo>
                      <a:pt x="543" y="192"/>
                      <a:pt x="552" y="189"/>
                      <a:pt x="558" y="181"/>
                    </a:cubicBezTo>
                    <a:lnTo>
                      <a:pt x="558" y="103"/>
                    </a:lnTo>
                    <a:cubicBezTo>
                      <a:pt x="556" y="93"/>
                      <a:pt x="555" y="84"/>
                      <a:pt x="554" y="76"/>
                    </a:cubicBezTo>
                    <a:close/>
                    <a:moveTo>
                      <a:pt x="231" y="77"/>
                    </a:moveTo>
                    <a:cubicBezTo>
                      <a:pt x="233" y="65"/>
                      <a:pt x="249" y="69"/>
                      <a:pt x="249" y="69"/>
                    </a:cubicBezTo>
                    <a:cubicBezTo>
                      <a:pt x="249" y="69"/>
                      <a:pt x="278" y="79"/>
                      <a:pt x="290" y="78"/>
                    </a:cubicBezTo>
                    <a:cubicBezTo>
                      <a:pt x="301" y="76"/>
                      <a:pt x="318" y="93"/>
                      <a:pt x="293" y="93"/>
                    </a:cubicBezTo>
                    <a:cubicBezTo>
                      <a:pt x="267" y="93"/>
                      <a:pt x="228" y="104"/>
                      <a:pt x="231" y="77"/>
                    </a:cubicBezTo>
                    <a:close/>
                    <a:moveTo>
                      <a:pt x="171" y="195"/>
                    </a:moveTo>
                    <a:cubicBezTo>
                      <a:pt x="153" y="195"/>
                      <a:pt x="46" y="237"/>
                      <a:pt x="45" y="128"/>
                    </a:cubicBezTo>
                    <a:cubicBezTo>
                      <a:pt x="45" y="104"/>
                      <a:pt x="39" y="83"/>
                      <a:pt x="69" y="98"/>
                    </a:cubicBezTo>
                    <a:cubicBezTo>
                      <a:pt x="99" y="112"/>
                      <a:pt x="72" y="111"/>
                      <a:pt x="137" y="108"/>
                    </a:cubicBezTo>
                    <a:cubicBezTo>
                      <a:pt x="137" y="108"/>
                      <a:pt x="184" y="110"/>
                      <a:pt x="191" y="106"/>
                    </a:cubicBezTo>
                    <a:cubicBezTo>
                      <a:pt x="199" y="101"/>
                      <a:pt x="192" y="91"/>
                      <a:pt x="207" y="91"/>
                    </a:cubicBezTo>
                    <a:cubicBezTo>
                      <a:pt x="222" y="90"/>
                      <a:pt x="220" y="105"/>
                      <a:pt x="220" y="105"/>
                    </a:cubicBezTo>
                    <a:cubicBezTo>
                      <a:pt x="220" y="105"/>
                      <a:pt x="207" y="124"/>
                      <a:pt x="305" y="111"/>
                    </a:cubicBezTo>
                    <a:cubicBezTo>
                      <a:pt x="317" y="109"/>
                      <a:pt x="327" y="121"/>
                      <a:pt x="302" y="121"/>
                    </a:cubicBezTo>
                    <a:cubicBezTo>
                      <a:pt x="290" y="122"/>
                      <a:pt x="272" y="128"/>
                      <a:pt x="278" y="143"/>
                    </a:cubicBezTo>
                    <a:cubicBezTo>
                      <a:pt x="284" y="158"/>
                      <a:pt x="276" y="256"/>
                      <a:pt x="276" y="256"/>
                    </a:cubicBezTo>
                    <a:cubicBezTo>
                      <a:pt x="276" y="256"/>
                      <a:pt x="271" y="274"/>
                      <a:pt x="262" y="245"/>
                    </a:cubicBezTo>
                    <a:cubicBezTo>
                      <a:pt x="259" y="235"/>
                      <a:pt x="262" y="144"/>
                      <a:pt x="260" y="137"/>
                    </a:cubicBezTo>
                    <a:cubicBezTo>
                      <a:pt x="259" y="129"/>
                      <a:pt x="217" y="122"/>
                      <a:pt x="215" y="154"/>
                    </a:cubicBezTo>
                    <a:cubicBezTo>
                      <a:pt x="214" y="185"/>
                      <a:pt x="205" y="195"/>
                      <a:pt x="171" y="195"/>
                    </a:cubicBezTo>
                    <a:close/>
                    <a:moveTo>
                      <a:pt x="237" y="231"/>
                    </a:moveTo>
                    <a:cubicBezTo>
                      <a:pt x="230" y="240"/>
                      <a:pt x="219" y="247"/>
                      <a:pt x="223" y="225"/>
                    </a:cubicBezTo>
                    <a:cubicBezTo>
                      <a:pt x="228" y="202"/>
                      <a:pt x="232" y="170"/>
                      <a:pt x="232" y="155"/>
                    </a:cubicBezTo>
                    <a:cubicBezTo>
                      <a:pt x="232" y="155"/>
                      <a:pt x="244" y="135"/>
                      <a:pt x="247" y="158"/>
                    </a:cubicBezTo>
                    <a:cubicBezTo>
                      <a:pt x="250" y="181"/>
                      <a:pt x="244" y="221"/>
                      <a:pt x="237" y="231"/>
                    </a:cubicBezTo>
                    <a:close/>
                    <a:moveTo>
                      <a:pt x="326" y="292"/>
                    </a:moveTo>
                    <a:cubicBezTo>
                      <a:pt x="327" y="320"/>
                      <a:pt x="355" y="400"/>
                      <a:pt x="286" y="399"/>
                    </a:cubicBezTo>
                    <a:cubicBezTo>
                      <a:pt x="217" y="398"/>
                      <a:pt x="214" y="409"/>
                      <a:pt x="215" y="321"/>
                    </a:cubicBezTo>
                    <a:cubicBezTo>
                      <a:pt x="216" y="236"/>
                      <a:pt x="225" y="253"/>
                      <a:pt x="230" y="264"/>
                    </a:cubicBezTo>
                    <a:cubicBezTo>
                      <a:pt x="230" y="264"/>
                      <a:pt x="253" y="318"/>
                      <a:pt x="309" y="277"/>
                    </a:cubicBezTo>
                    <a:cubicBezTo>
                      <a:pt x="319" y="269"/>
                      <a:pt x="324" y="263"/>
                      <a:pt x="326" y="292"/>
                    </a:cubicBezTo>
                    <a:close/>
                    <a:moveTo>
                      <a:pt x="318" y="133"/>
                    </a:moveTo>
                    <a:cubicBezTo>
                      <a:pt x="338" y="148"/>
                      <a:pt x="316" y="165"/>
                      <a:pt x="316" y="165"/>
                    </a:cubicBezTo>
                    <a:cubicBezTo>
                      <a:pt x="316" y="165"/>
                      <a:pt x="302" y="189"/>
                      <a:pt x="313" y="213"/>
                    </a:cubicBezTo>
                    <a:cubicBezTo>
                      <a:pt x="324" y="237"/>
                      <a:pt x="324" y="265"/>
                      <a:pt x="301" y="239"/>
                    </a:cubicBezTo>
                    <a:cubicBezTo>
                      <a:pt x="279" y="214"/>
                      <a:pt x="293" y="156"/>
                      <a:pt x="299" y="144"/>
                    </a:cubicBezTo>
                    <a:cubicBezTo>
                      <a:pt x="299" y="144"/>
                      <a:pt x="299" y="118"/>
                      <a:pt x="318" y="133"/>
                    </a:cubicBezTo>
                    <a:close/>
                    <a:moveTo>
                      <a:pt x="507" y="179"/>
                    </a:moveTo>
                    <a:cubicBezTo>
                      <a:pt x="498" y="185"/>
                      <a:pt x="507" y="179"/>
                      <a:pt x="465" y="177"/>
                    </a:cubicBezTo>
                    <a:cubicBezTo>
                      <a:pt x="423" y="176"/>
                      <a:pt x="461" y="162"/>
                      <a:pt x="461" y="162"/>
                    </a:cubicBezTo>
                    <a:cubicBezTo>
                      <a:pt x="565" y="166"/>
                      <a:pt x="516" y="173"/>
                      <a:pt x="507" y="17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61" name="任意多边形 1260"/>
              <p:cNvSpPr/>
              <p:nvPr/>
            </p:nvSpPr>
            <p:spPr>
              <a:xfrm>
                <a:off x="3621" y="1287"/>
                <a:ext cx="238" cy="283"/>
              </a:xfrm>
              <a:custGeom>
                <a:avLst/>
                <a:gdLst/>
                <a:ahLst/>
                <a:cxnLst/>
                <a:pathLst>
                  <a:path w="47" h="56">
                    <a:moveTo>
                      <a:pt x="40" y="15"/>
                    </a:moveTo>
                    <a:cubicBezTo>
                      <a:pt x="37" y="0"/>
                      <a:pt x="0" y="23"/>
                      <a:pt x="27" y="56"/>
                    </a:cubicBezTo>
                    <a:cubicBezTo>
                      <a:pt x="27" y="56"/>
                      <a:pt x="47" y="49"/>
                      <a:pt x="40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62" name="任意多边形 1261"/>
              <p:cNvSpPr/>
              <p:nvPr/>
            </p:nvSpPr>
            <p:spPr>
              <a:xfrm>
                <a:off x="3403" y="1403"/>
                <a:ext cx="208" cy="379"/>
              </a:xfrm>
              <a:custGeom>
                <a:avLst/>
                <a:gdLst/>
                <a:ahLst/>
                <a:cxnLst/>
                <a:pathLst>
                  <a:path w="41" h="75">
                    <a:moveTo>
                      <a:pt x="19" y="27"/>
                    </a:moveTo>
                    <a:cubicBezTo>
                      <a:pt x="0" y="54"/>
                      <a:pt x="6" y="63"/>
                      <a:pt x="12" y="69"/>
                    </a:cubicBezTo>
                    <a:cubicBezTo>
                      <a:pt x="18" y="75"/>
                      <a:pt x="30" y="74"/>
                      <a:pt x="40" y="45"/>
                    </a:cubicBezTo>
                    <a:cubicBezTo>
                      <a:pt x="40" y="45"/>
                      <a:pt x="32" y="31"/>
                      <a:pt x="37" y="24"/>
                    </a:cubicBezTo>
                    <a:cubicBezTo>
                      <a:pt x="41" y="16"/>
                      <a:pt x="38" y="0"/>
                      <a:pt x="1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63" name="任意多边形 1262"/>
              <p:cNvSpPr/>
              <p:nvPr/>
            </p:nvSpPr>
            <p:spPr>
              <a:xfrm>
                <a:off x="3272" y="645"/>
                <a:ext cx="683" cy="318"/>
              </a:xfrm>
              <a:custGeom>
                <a:avLst/>
                <a:gdLst/>
                <a:ahLst/>
                <a:cxnLst/>
                <a:pathLst>
                  <a:path w="135" h="63">
                    <a:moveTo>
                      <a:pt x="112" y="4"/>
                    </a:moveTo>
                    <a:cubicBezTo>
                      <a:pt x="105" y="9"/>
                      <a:pt x="24" y="4"/>
                      <a:pt x="24" y="4"/>
                    </a:cubicBezTo>
                    <a:cubicBezTo>
                      <a:pt x="15" y="4"/>
                      <a:pt x="3" y="1"/>
                      <a:pt x="2" y="25"/>
                    </a:cubicBezTo>
                    <a:cubicBezTo>
                      <a:pt x="0" y="63"/>
                      <a:pt x="48" y="58"/>
                      <a:pt x="60" y="58"/>
                    </a:cubicBezTo>
                    <a:cubicBezTo>
                      <a:pt x="72" y="58"/>
                      <a:pt x="84" y="48"/>
                      <a:pt x="96" y="54"/>
                    </a:cubicBezTo>
                    <a:cubicBezTo>
                      <a:pt x="96" y="54"/>
                      <a:pt x="107" y="63"/>
                      <a:pt x="113" y="53"/>
                    </a:cubicBezTo>
                    <a:cubicBezTo>
                      <a:pt x="135" y="13"/>
                      <a:pt x="120" y="0"/>
                      <a:pt x="1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64" name="任意多边形 1263"/>
              <p:cNvSpPr/>
              <p:nvPr/>
            </p:nvSpPr>
            <p:spPr>
              <a:xfrm>
                <a:off x="4046" y="1545"/>
                <a:ext cx="490" cy="515"/>
              </a:xfrm>
              <a:custGeom>
                <a:avLst/>
                <a:gdLst/>
                <a:ahLst/>
                <a:cxnLst/>
                <a:pathLst>
                  <a:path w="97" h="102">
                    <a:moveTo>
                      <a:pt x="67" y="5"/>
                    </a:moveTo>
                    <a:cubicBezTo>
                      <a:pt x="55" y="10"/>
                      <a:pt x="31" y="5"/>
                      <a:pt x="31" y="5"/>
                    </a:cubicBezTo>
                    <a:cubicBezTo>
                      <a:pt x="0" y="6"/>
                      <a:pt x="16" y="39"/>
                      <a:pt x="12" y="57"/>
                    </a:cubicBezTo>
                    <a:cubicBezTo>
                      <a:pt x="8" y="76"/>
                      <a:pt x="63" y="102"/>
                      <a:pt x="79" y="62"/>
                    </a:cubicBezTo>
                    <a:cubicBezTo>
                      <a:pt x="97" y="20"/>
                      <a:pt x="79" y="0"/>
                      <a:pt x="6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65" name="任意多边形 1264"/>
              <p:cNvSpPr/>
              <p:nvPr/>
            </p:nvSpPr>
            <p:spPr>
              <a:xfrm>
                <a:off x="5173" y="1024"/>
                <a:ext cx="501" cy="96"/>
              </a:xfrm>
              <a:custGeom>
                <a:avLst/>
                <a:gdLst/>
                <a:ahLst/>
                <a:cxnLst/>
                <a:pathLst>
                  <a:path w="99" h="19">
                    <a:moveTo>
                      <a:pt x="15" y="0"/>
                    </a:moveTo>
                    <a:cubicBezTo>
                      <a:pt x="0" y="0"/>
                      <a:pt x="19" y="19"/>
                      <a:pt x="40" y="15"/>
                    </a:cubicBezTo>
                    <a:cubicBezTo>
                      <a:pt x="99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66" name="任意多边形 1265"/>
              <p:cNvSpPr/>
              <p:nvPr/>
            </p:nvSpPr>
            <p:spPr>
              <a:xfrm>
                <a:off x="5340" y="1004"/>
                <a:ext cx="385" cy="237"/>
              </a:xfrm>
              <a:custGeom>
                <a:avLst/>
                <a:gdLst/>
                <a:ahLst/>
                <a:cxnLst/>
                <a:pathLst>
                  <a:path w="76" h="47">
                    <a:moveTo>
                      <a:pt x="21" y="37"/>
                    </a:moveTo>
                    <a:cubicBezTo>
                      <a:pt x="21" y="37"/>
                      <a:pt x="50" y="47"/>
                      <a:pt x="70" y="17"/>
                    </a:cubicBezTo>
                    <a:cubicBezTo>
                      <a:pt x="76" y="7"/>
                      <a:pt x="65" y="0"/>
                      <a:pt x="48" y="3"/>
                    </a:cubicBezTo>
                    <a:cubicBezTo>
                      <a:pt x="39" y="5"/>
                      <a:pt x="39" y="32"/>
                      <a:pt x="19" y="32"/>
                    </a:cubicBezTo>
                    <a:cubicBezTo>
                      <a:pt x="0" y="32"/>
                      <a:pt x="21" y="37"/>
                      <a:pt x="21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67" name="任意多边形 1266"/>
              <p:cNvSpPr/>
              <p:nvPr/>
            </p:nvSpPr>
            <p:spPr>
              <a:xfrm>
                <a:off x="5325" y="1201"/>
                <a:ext cx="415" cy="187"/>
              </a:xfrm>
              <a:custGeom>
                <a:avLst/>
                <a:gdLst/>
                <a:ahLst/>
                <a:cxnLst/>
                <a:pathLst>
                  <a:path w="82" h="37">
                    <a:moveTo>
                      <a:pt x="72" y="6"/>
                    </a:moveTo>
                    <a:cubicBezTo>
                      <a:pt x="57" y="23"/>
                      <a:pt x="24" y="17"/>
                      <a:pt x="24" y="17"/>
                    </a:cubicBezTo>
                    <a:cubicBezTo>
                      <a:pt x="24" y="17"/>
                      <a:pt x="0" y="16"/>
                      <a:pt x="17" y="26"/>
                    </a:cubicBezTo>
                    <a:cubicBezTo>
                      <a:pt x="33" y="37"/>
                      <a:pt x="53" y="32"/>
                      <a:pt x="76" y="23"/>
                    </a:cubicBezTo>
                    <a:cubicBezTo>
                      <a:pt x="78" y="22"/>
                      <a:pt x="80" y="21"/>
                      <a:pt x="82" y="20"/>
                    </a:cubicBezTo>
                    <a:lnTo>
                      <a:pt x="82" y="0"/>
                    </a:lnTo>
                    <a:cubicBezTo>
                      <a:pt x="79" y="1"/>
                      <a:pt x="75" y="2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68" name="任意多边形 1267"/>
              <p:cNvSpPr/>
              <p:nvPr/>
            </p:nvSpPr>
            <p:spPr>
              <a:xfrm>
                <a:off x="5001" y="1378"/>
                <a:ext cx="698" cy="167"/>
              </a:xfrm>
              <a:custGeom>
                <a:avLst/>
                <a:gdLst/>
                <a:ahLst/>
                <a:cxnLst/>
                <a:pathLst>
                  <a:path w="138" h="33">
                    <a:moveTo>
                      <a:pt x="21" y="1"/>
                    </a:moveTo>
                    <a:cubicBezTo>
                      <a:pt x="21" y="1"/>
                      <a:pt x="0" y="8"/>
                      <a:pt x="8" y="14"/>
                    </a:cubicBezTo>
                    <a:cubicBezTo>
                      <a:pt x="15" y="20"/>
                      <a:pt x="48" y="22"/>
                      <a:pt x="57" y="22"/>
                    </a:cubicBezTo>
                    <a:cubicBezTo>
                      <a:pt x="66" y="22"/>
                      <a:pt x="96" y="33"/>
                      <a:pt x="117" y="23"/>
                    </a:cubicBezTo>
                    <a:cubicBezTo>
                      <a:pt x="138" y="12"/>
                      <a:pt x="123" y="9"/>
                      <a:pt x="114" y="8"/>
                    </a:cubicBezTo>
                    <a:cubicBezTo>
                      <a:pt x="105" y="6"/>
                      <a:pt x="102" y="0"/>
                      <a:pt x="82" y="3"/>
                    </a:cubicBezTo>
                    <a:cubicBezTo>
                      <a:pt x="37" y="11"/>
                      <a:pt x="21" y="1"/>
                      <a:pt x="2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69" name="任意多边形 1268"/>
              <p:cNvSpPr/>
              <p:nvPr/>
            </p:nvSpPr>
            <p:spPr>
              <a:xfrm>
                <a:off x="5077" y="1540"/>
                <a:ext cx="567" cy="146"/>
              </a:xfrm>
              <a:custGeom>
                <a:avLst/>
                <a:gdLst/>
                <a:ahLst/>
                <a:cxnLst/>
                <a:pathLst>
                  <a:path w="112" h="29">
                    <a:moveTo>
                      <a:pt x="98" y="19"/>
                    </a:moveTo>
                    <a:cubicBezTo>
                      <a:pt x="112" y="13"/>
                      <a:pt x="111" y="0"/>
                      <a:pt x="103" y="4"/>
                    </a:cubicBezTo>
                    <a:cubicBezTo>
                      <a:pt x="96" y="9"/>
                      <a:pt x="83" y="10"/>
                      <a:pt x="74" y="10"/>
                    </a:cubicBezTo>
                    <a:cubicBezTo>
                      <a:pt x="65" y="11"/>
                      <a:pt x="45" y="3"/>
                      <a:pt x="36" y="6"/>
                    </a:cubicBezTo>
                    <a:cubicBezTo>
                      <a:pt x="27" y="9"/>
                      <a:pt x="2" y="4"/>
                      <a:pt x="2" y="4"/>
                    </a:cubicBezTo>
                    <a:cubicBezTo>
                      <a:pt x="0" y="29"/>
                      <a:pt x="83" y="25"/>
                      <a:pt x="9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70" name="任意多边形 1269"/>
              <p:cNvSpPr/>
              <p:nvPr/>
            </p:nvSpPr>
            <p:spPr>
              <a:xfrm>
                <a:off x="5042" y="1656"/>
                <a:ext cx="581" cy="480"/>
              </a:xfrm>
              <a:custGeom>
                <a:avLst/>
                <a:gdLst/>
                <a:ahLst/>
                <a:cxnLst/>
                <a:pathLst>
                  <a:path w="115" h="95">
                    <a:moveTo>
                      <a:pt x="3" y="53"/>
                    </a:moveTo>
                    <a:cubicBezTo>
                      <a:pt x="5" y="60"/>
                      <a:pt x="14" y="68"/>
                      <a:pt x="26" y="54"/>
                    </a:cubicBezTo>
                    <a:cubicBezTo>
                      <a:pt x="48" y="29"/>
                      <a:pt x="48" y="72"/>
                      <a:pt x="50" y="77"/>
                    </a:cubicBezTo>
                    <a:cubicBezTo>
                      <a:pt x="51" y="81"/>
                      <a:pt x="54" y="95"/>
                      <a:pt x="59" y="84"/>
                    </a:cubicBezTo>
                    <a:cubicBezTo>
                      <a:pt x="63" y="74"/>
                      <a:pt x="70" y="39"/>
                      <a:pt x="81" y="52"/>
                    </a:cubicBezTo>
                    <a:cubicBezTo>
                      <a:pt x="100" y="76"/>
                      <a:pt x="115" y="54"/>
                      <a:pt x="111" y="52"/>
                    </a:cubicBezTo>
                    <a:cubicBezTo>
                      <a:pt x="106" y="51"/>
                      <a:pt x="79" y="37"/>
                      <a:pt x="79" y="27"/>
                    </a:cubicBezTo>
                    <a:cubicBezTo>
                      <a:pt x="79" y="16"/>
                      <a:pt x="42" y="0"/>
                      <a:pt x="37" y="16"/>
                    </a:cubicBezTo>
                    <a:cubicBezTo>
                      <a:pt x="33" y="33"/>
                      <a:pt x="12" y="41"/>
                      <a:pt x="12" y="41"/>
                    </a:cubicBezTo>
                    <a:cubicBezTo>
                      <a:pt x="0" y="44"/>
                      <a:pt x="2" y="45"/>
                      <a:pt x="3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71" name="任意多边形 1270"/>
              <p:cNvSpPr/>
              <p:nvPr/>
            </p:nvSpPr>
            <p:spPr>
              <a:xfrm>
                <a:off x="5421" y="1464"/>
                <a:ext cx="329" cy="854"/>
              </a:xfrm>
              <a:custGeom>
                <a:avLst/>
                <a:gdLst/>
                <a:ahLst/>
                <a:cxnLst/>
                <a:pathLst>
                  <a:path w="65" h="169">
                    <a:moveTo>
                      <a:pt x="51" y="40"/>
                    </a:moveTo>
                    <a:cubicBezTo>
                      <a:pt x="44" y="46"/>
                      <a:pt x="30" y="49"/>
                      <a:pt x="22" y="49"/>
                    </a:cubicBezTo>
                    <a:cubicBezTo>
                      <a:pt x="13" y="48"/>
                      <a:pt x="14" y="56"/>
                      <a:pt x="22" y="59"/>
                    </a:cubicBezTo>
                    <a:cubicBezTo>
                      <a:pt x="30" y="62"/>
                      <a:pt x="49" y="75"/>
                      <a:pt x="50" y="90"/>
                    </a:cubicBezTo>
                    <a:cubicBezTo>
                      <a:pt x="50" y="104"/>
                      <a:pt x="51" y="115"/>
                      <a:pt x="34" y="118"/>
                    </a:cubicBezTo>
                    <a:cubicBezTo>
                      <a:pt x="18" y="122"/>
                      <a:pt x="3" y="124"/>
                      <a:pt x="0" y="148"/>
                    </a:cubicBezTo>
                    <a:cubicBezTo>
                      <a:pt x="0" y="148"/>
                      <a:pt x="10" y="154"/>
                      <a:pt x="17" y="155"/>
                    </a:cubicBezTo>
                    <a:cubicBezTo>
                      <a:pt x="23" y="155"/>
                      <a:pt x="42" y="163"/>
                      <a:pt x="47" y="166"/>
                    </a:cubicBezTo>
                    <a:cubicBezTo>
                      <a:pt x="51" y="169"/>
                      <a:pt x="58" y="167"/>
                      <a:pt x="63" y="162"/>
                    </a:cubicBezTo>
                    <a:lnTo>
                      <a:pt x="65" y="0"/>
                    </a:lnTo>
                    <a:cubicBezTo>
                      <a:pt x="64" y="8"/>
                      <a:pt x="58" y="36"/>
                      <a:pt x="51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272" name="标题 1271"/>
          <p:cNvSpPr>
            <a:spLocks noGrp="1" noRot="1"/>
          </p:cNvSpPr>
          <p:nvPr>
            <p:ph type="title"/>
          </p:nvPr>
        </p:nvSpPr>
        <p:spPr>
          <a:xfrm>
            <a:off x="397933" y="228600"/>
            <a:ext cx="11387667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73" name="文本占位符 1272"/>
          <p:cNvSpPr>
            <a:spLocks noGrp="1" noRot="1"/>
          </p:cNvSpPr>
          <p:nvPr>
            <p:ph type="body" idx="1"/>
          </p:nvPr>
        </p:nvSpPr>
        <p:spPr>
          <a:xfrm>
            <a:off x="812800" y="1600200"/>
            <a:ext cx="10871200" cy="44989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74" name="日期占位符 1273"/>
          <p:cNvSpPr>
            <a:spLocks noGrp="1"/>
          </p:cNvSpPr>
          <p:nvPr>
            <p:ph type="dt" sz="half" idx="2"/>
          </p:nvPr>
        </p:nvSpPr>
        <p:spPr>
          <a:xfrm>
            <a:off x="397933" y="6245225"/>
            <a:ext cx="3052233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pPr lvl="0" eaLnBrk="1" hangingPunct="1"/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75" name="页脚占位符 1274"/>
          <p:cNvSpPr>
            <a:spLocks noGrp="1"/>
          </p:cNvSpPr>
          <p:nvPr>
            <p:ph type="ftr" sz="quarter" idx="3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ea typeface="宋体" panose="02010600030101010101" pitchFamily="2" charset="-122"/>
              </a:defRPr>
            </a:lvl1pPr>
          </a:lstStyle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76" name="灯片编号占位符 1275"/>
          <p:cNvSpPr>
            <a:spLocks noGrp="1"/>
          </p:cNvSpPr>
          <p:nvPr>
            <p:ph type="sldNum" sz="quarter" idx="4"/>
          </p:nvPr>
        </p:nvSpPr>
        <p:spPr>
          <a:xfrm>
            <a:off x="8733367" y="6245225"/>
            <a:ext cx="3052233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u="none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u="none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>
    <p:zo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.png"/><Relationship Id="rId7" Type="http://schemas.openxmlformats.org/officeDocument/2006/relationships/image" Target="../media/image25.jpeg"/><Relationship Id="rId6" Type="http://schemas.openxmlformats.org/officeDocument/2006/relationships/image" Target="../media/image24.png"/><Relationship Id="rId5" Type="http://schemas.microsoft.com/office/2007/relationships/media" Target="file:///C:\Users\Administrator\Desktop\&#23435;&#26126;&#29702;&#23398;\&#35770;&#25112;%20-%20&#38083;&#22768;.mp3" TargetMode="External"/><Relationship Id="rId4" Type="http://schemas.openxmlformats.org/officeDocument/2006/relationships/audio" Target="file:///C:\Users\Administrator\Desktop\&#23435;&#26126;&#29702;&#23398;\&#35770;&#25112;%20-%20&#38083;&#22768;.mp3" TargetMode="External"/><Relationship Id="rId3" Type="http://schemas.openxmlformats.org/officeDocument/2006/relationships/image" Target="../media/image23.png"/><Relationship Id="rId2" Type="http://schemas.microsoft.com/office/2007/relationships/media" Target="file:///C:\Users\Administrator\Desktop\&#24405;&#35838;\&#35270;&#39057;\&#40517;&#28246;&#20043;&#20250;.avi" TargetMode="External"/><Relationship Id="rId1" Type="http://schemas.openxmlformats.org/officeDocument/2006/relationships/video" Target="file:///C:\Users\Administrator\Desktop\&#24405;&#35838;\&#35270;&#39057;\&#40517;&#28246;&#20043;&#20250;.avi" TargetMode="Externa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6.jpeg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矩形 24577"/>
          <p:cNvSpPr/>
          <p:nvPr/>
        </p:nvSpPr>
        <p:spPr>
          <a:xfrm>
            <a:off x="3238500" y="1404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8" name="矩形 24578"/>
          <p:cNvSpPr/>
          <p:nvPr/>
        </p:nvSpPr>
        <p:spPr>
          <a:xfrm>
            <a:off x="3952875" y="20050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9" name="直接连接符 24579"/>
          <p:cNvSpPr/>
          <p:nvPr/>
        </p:nvSpPr>
        <p:spPr>
          <a:xfrm>
            <a:off x="7104063" y="2636838"/>
            <a:ext cx="2159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0" name="直接连接符 24580"/>
          <p:cNvSpPr/>
          <p:nvPr/>
        </p:nvSpPr>
        <p:spPr>
          <a:xfrm>
            <a:off x="8975725" y="2636838"/>
            <a:ext cx="2159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101" name="组合 24581"/>
          <p:cNvGrpSpPr/>
          <p:nvPr/>
        </p:nvGrpSpPr>
        <p:grpSpPr>
          <a:xfrm>
            <a:off x="151130" y="0"/>
            <a:ext cx="11430635" cy="6245225"/>
            <a:chOff x="158" y="0"/>
            <a:chExt cx="5363" cy="3934"/>
          </a:xfrm>
        </p:grpSpPr>
        <p:sp>
          <p:nvSpPr>
            <p:cNvPr id="4102" name="直接连接符 24582"/>
            <p:cNvSpPr/>
            <p:nvPr/>
          </p:nvSpPr>
          <p:spPr>
            <a:xfrm>
              <a:off x="2744" y="1026"/>
              <a:ext cx="0" cy="22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3" name="直接连接符 24583"/>
            <p:cNvSpPr/>
            <p:nvPr/>
          </p:nvSpPr>
          <p:spPr>
            <a:xfrm>
              <a:off x="1655" y="1253"/>
              <a:ext cx="2352" cy="0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4" name="直接连接符 24584"/>
            <p:cNvSpPr/>
            <p:nvPr/>
          </p:nvSpPr>
          <p:spPr>
            <a:xfrm>
              <a:off x="1701" y="1253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5" name="直接连接符 24585"/>
            <p:cNvSpPr/>
            <p:nvPr/>
          </p:nvSpPr>
          <p:spPr>
            <a:xfrm>
              <a:off x="4014" y="1253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6" name="直接连接符 24586"/>
            <p:cNvSpPr/>
            <p:nvPr/>
          </p:nvSpPr>
          <p:spPr>
            <a:xfrm>
              <a:off x="384" y="1623"/>
              <a:ext cx="2352" cy="0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7" name="直接连接符 24587"/>
            <p:cNvSpPr/>
            <p:nvPr/>
          </p:nvSpPr>
          <p:spPr>
            <a:xfrm>
              <a:off x="384" y="1623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8" name="直接连接符 24588"/>
            <p:cNvSpPr/>
            <p:nvPr/>
          </p:nvSpPr>
          <p:spPr>
            <a:xfrm>
              <a:off x="1584" y="1623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9" name="直接连接符 24589"/>
            <p:cNvSpPr/>
            <p:nvPr/>
          </p:nvSpPr>
          <p:spPr>
            <a:xfrm>
              <a:off x="2736" y="1623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0" name="直接连接符 24590"/>
            <p:cNvSpPr/>
            <p:nvPr/>
          </p:nvSpPr>
          <p:spPr>
            <a:xfrm>
              <a:off x="3504" y="1623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1" name="直接连接符 24591"/>
            <p:cNvSpPr/>
            <p:nvPr/>
          </p:nvSpPr>
          <p:spPr>
            <a:xfrm>
              <a:off x="4800" y="1623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112" name="图片 24592" descr="2006111110145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8" y="2069"/>
              <a:ext cx="1020" cy="148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4113" name="图片 24593" descr="196mc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" y="2069"/>
              <a:ext cx="1058" cy="148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4114" name="图片 24594" descr="zhuxi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5" y="2069"/>
              <a:ext cx="960" cy="148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4115" name="图片 24595" descr="W0200607033782877311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4" y="2069"/>
              <a:ext cx="1008" cy="148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4116" name="图片 24596" descr="W02006070337829185729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8" y="2069"/>
              <a:ext cx="1008" cy="148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4117" name="矩形 24597"/>
            <p:cNvSpPr/>
            <p:nvPr/>
          </p:nvSpPr>
          <p:spPr>
            <a:xfrm>
              <a:off x="204" y="3565"/>
              <a:ext cx="70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p>
              <a:r>
                <a:rPr lang="en-US" altLang="zh-CN" sz="3200" b="1" dirty="0">
                  <a:latin typeface="Arial" panose="020B0604020202020204" pitchFamily="34" charset="0"/>
                  <a:ea typeface="楷体_GB2312" panose="02010609030101010101" pitchFamily="49" charset="-122"/>
                </a:rPr>
                <a:t> </a:t>
              </a:r>
              <a:r>
                <a:rPr lang="zh-CN" altLang="en-US" sz="3200" b="1" dirty="0">
                  <a:latin typeface="Arial" panose="020B0604020202020204" pitchFamily="34" charset="0"/>
                  <a:ea typeface="楷体_GB2312" panose="02010609030101010101" pitchFamily="49" charset="-122"/>
                </a:rPr>
                <a:t>程颢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8" name="矩形 24598"/>
            <p:cNvSpPr/>
            <p:nvPr/>
          </p:nvSpPr>
          <p:spPr>
            <a:xfrm>
              <a:off x="1202" y="3520"/>
              <a:ext cx="701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p>
              <a:r>
                <a:rPr lang="en-US" altLang="zh-CN" sz="3200" b="1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 </a:t>
              </a:r>
              <a:r>
                <a:rPr lang="zh-CN" altLang="en-US" sz="3200" b="1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程颐</a:t>
              </a:r>
              <a:r>
                <a:rPr lang="zh-CN" altLang="en-US" sz="3600" b="1" dirty="0">
                  <a:latin typeface="黑体" panose="02010609060101010101" charset="-122"/>
                  <a:ea typeface="黑体" panose="02010609060101010101" charset="-122"/>
                </a:rPr>
                <a:t> </a:t>
              </a:r>
              <a:endParaRPr lang="zh-CN" altLang="en-US" sz="36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119" name="矩形 24599"/>
            <p:cNvSpPr/>
            <p:nvPr/>
          </p:nvSpPr>
          <p:spPr>
            <a:xfrm>
              <a:off x="2336" y="3566"/>
              <a:ext cx="72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3200" b="1" dirty="0">
                  <a:latin typeface="Arial" panose="020B0604020202020204" pitchFamily="34" charset="0"/>
                  <a:ea typeface="楷体_GB2312" panose="02010609030101010101" pitchFamily="49" charset="-122"/>
                </a:rPr>
                <a:t>朱熹</a:t>
              </a:r>
              <a:endParaRPr lang="zh-CN" altLang="en-US" sz="3200" b="1" dirty="0">
                <a:latin typeface="Arial" panose="020B0604020202020204" pitchFamily="34" charset="0"/>
                <a:ea typeface="楷体_GB2312" panose="02010609030101010101" pitchFamily="49" charset="-122"/>
              </a:endParaRPr>
            </a:p>
          </p:txBody>
        </p:sp>
        <p:sp>
          <p:nvSpPr>
            <p:cNvPr id="24601" name="矩形 24600"/>
            <p:cNvSpPr/>
            <p:nvPr/>
          </p:nvSpPr>
          <p:spPr>
            <a:xfrm>
              <a:off x="3470" y="3565"/>
              <a:ext cx="887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p>
              <a:pPr fontAlgn="base"/>
              <a:r>
                <a:rPr lang="zh-CN" altLang="en-US" sz="3200" b="1" strike="noStrike" noProof="1" dirty="0"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陆九渊</a:t>
              </a:r>
              <a:r>
                <a:rPr lang="zh-CN" altLang="en-US" strike="noStrike" noProof="1" dirty="0">
                  <a:effectLst>
                    <a:outerShdw blurRad="38100" dist="38100" dir="2700000">
                      <a:srgbClr val="C0C0C0"/>
                    </a:outerShdw>
                  </a:effectLst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 </a:t>
              </a:r>
              <a:endPara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4121" name="矩形 24601"/>
            <p:cNvSpPr/>
            <p:nvPr/>
          </p:nvSpPr>
          <p:spPr>
            <a:xfrm>
              <a:off x="4513" y="3565"/>
              <a:ext cx="100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p>
              <a:r>
                <a:rPr lang="zh-CN" altLang="en-US" sz="3200" b="1" dirty="0">
                  <a:latin typeface="Arial" panose="020B0604020202020204" pitchFamily="34" charset="0"/>
                  <a:ea typeface="楷体_GB2312" panose="02010609030101010101" pitchFamily="49" charset="-122"/>
                </a:rPr>
                <a:t>王守仁</a:t>
              </a:r>
              <a:endParaRPr lang="zh-CN" altLang="en-US" dirty="0">
                <a:latin typeface="Arial" panose="020B0604020202020204" pitchFamily="34" charset="0"/>
                <a:ea typeface="楷体_GB2312" panose="02010609030101010101" pitchFamily="49" charset="-122"/>
              </a:endParaRPr>
            </a:p>
          </p:txBody>
        </p:sp>
        <p:sp>
          <p:nvSpPr>
            <p:cNvPr id="4122" name="矩形 24602"/>
            <p:cNvSpPr/>
            <p:nvPr/>
          </p:nvSpPr>
          <p:spPr>
            <a:xfrm>
              <a:off x="1008" y="1463"/>
              <a:ext cx="1152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3200" b="1" dirty="0">
                  <a:latin typeface="Arial" panose="020B0604020202020204" pitchFamily="34" charset="0"/>
                  <a:ea typeface="黑体" panose="02010609060101010101" charset="-122"/>
                </a:rPr>
                <a:t>程朱理学</a:t>
              </a:r>
              <a:endParaRPr lang="zh-CN" altLang="en-US" sz="3200" b="1" dirty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4123" name="矩形 24603"/>
            <p:cNvSpPr/>
            <p:nvPr/>
          </p:nvSpPr>
          <p:spPr>
            <a:xfrm>
              <a:off x="3552" y="1463"/>
              <a:ext cx="1152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3200" b="1" dirty="0">
                  <a:latin typeface="Arial" panose="020B0604020202020204" pitchFamily="34" charset="0"/>
                  <a:ea typeface="黑体" panose="02010609060101010101" charset="-122"/>
                </a:rPr>
                <a:t>陆王心学</a:t>
              </a:r>
              <a:endParaRPr lang="zh-CN" altLang="en-US" sz="3200" b="1" dirty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pic>
          <p:nvPicPr>
            <p:cNvPr id="4124" name="图片 24604"/>
            <p:cNvPicPr>
              <a:picLocks noChangeAspect="1"/>
            </p:cNvPicPr>
            <p:nvPr/>
          </p:nvPicPr>
          <p:blipFill>
            <a:blip r:embed="rId6"/>
            <a:srcRect b="2161"/>
            <a:stretch>
              <a:fillRect/>
            </a:stretch>
          </p:blipFill>
          <p:spPr>
            <a:xfrm>
              <a:off x="1383" y="0"/>
              <a:ext cx="2903" cy="102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606" name="矩形 24605"/>
          <p:cNvSpPr/>
          <p:nvPr/>
        </p:nvSpPr>
        <p:spPr>
          <a:xfrm>
            <a:off x="3503613" y="6165850"/>
            <a:ext cx="266541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客观唯心主义</a:t>
            </a:r>
            <a:endParaRPr lang="zh-CN" altLang="en-US" sz="2800" b="1" strike="noStrike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26" name="直接连接符 24606"/>
          <p:cNvSpPr/>
          <p:nvPr/>
        </p:nvSpPr>
        <p:spPr>
          <a:xfrm>
            <a:off x="6383338" y="6524625"/>
            <a:ext cx="792162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608" name="文本框 24607"/>
          <p:cNvSpPr txBox="1"/>
          <p:nvPr/>
        </p:nvSpPr>
        <p:spPr>
          <a:xfrm>
            <a:off x="7175500" y="6237288"/>
            <a:ext cx="25923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主观唯心主义</a:t>
            </a:r>
            <a:endParaRPr lang="zh-CN" altLang="en-US" sz="2800" b="1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/>
          <p:nvPr/>
        </p:nvSpPr>
        <p:spPr>
          <a:xfrm>
            <a:off x="5029200" y="685800"/>
            <a:ext cx="2667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4000" b="1" u="none" dirty="0">
                <a:solidFill>
                  <a:srgbClr val="FF0000"/>
                </a:solidFill>
                <a:latin typeface="黑体" panose="02010609060101010101" charset="-122"/>
                <a:ea typeface="华文新魏" panose="02010800040101010101" pitchFamily="2" charset="-122"/>
              </a:rPr>
              <a:t>宋明</a:t>
            </a:r>
            <a:r>
              <a:rPr lang="zh-CN" altLang="en-US" sz="4000" b="1" u="none" dirty="0">
                <a:solidFill>
                  <a:srgbClr val="FF0000"/>
                </a:solidFill>
                <a:latin typeface="楷体_GB2312" panose="02010609030101010101" pitchFamily="49" charset="-122"/>
                <a:ea typeface="华文新魏" panose="02010800040101010101" pitchFamily="2" charset="-122"/>
              </a:rPr>
              <a:t>理</a:t>
            </a:r>
            <a:r>
              <a:rPr lang="zh-CN" altLang="en-US" sz="4000" b="1" u="none" dirty="0">
                <a:solidFill>
                  <a:srgbClr val="FF0000"/>
                </a:solidFill>
                <a:latin typeface="黑体" panose="02010609060101010101" charset="-122"/>
                <a:ea typeface="华文新魏" panose="02010800040101010101" pitchFamily="2" charset="-122"/>
              </a:rPr>
              <a:t>学</a:t>
            </a:r>
            <a:endParaRPr lang="zh-CN" altLang="en-US" sz="4000" b="1" u="none" dirty="0">
              <a:solidFill>
                <a:srgbClr val="FF0000"/>
              </a:solidFill>
              <a:latin typeface="黑体" panose="02010609060101010101" charset="-122"/>
              <a:ea typeface="华文新魏" panose="02010800040101010101" pitchFamily="2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514600" y="2387600"/>
            <a:ext cx="7010400" cy="736600"/>
            <a:chOff x="624" y="1504"/>
            <a:chExt cx="4416" cy="464"/>
          </a:xfrm>
        </p:grpSpPr>
        <p:sp>
          <p:nvSpPr>
            <p:cNvPr id="19481" name="Line 4"/>
            <p:cNvSpPr/>
            <p:nvPr/>
          </p:nvSpPr>
          <p:spPr>
            <a:xfrm>
              <a:off x="3744" y="1504"/>
              <a:ext cx="1296" cy="0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82" name="Line 5"/>
            <p:cNvSpPr/>
            <p:nvPr/>
          </p:nvSpPr>
          <p:spPr>
            <a:xfrm>
              <a:off x="624" y="1504"/>
              <a:ext cx="2352" cy="0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83" name="Line 6"/>
            <p:cNvSpPr/>
            <p:nvPr/>
          </p:nvSpPr>
          <p:spPr>
            <a:xfrm>
              <a:off x="624" y="1504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84" name="Line 7"/>
            <p:cNvSpPr/>
            <p:nvPr/>
          </p:nvSpPr>
          <p:spPr>
            <a:xfrm>
              <a:off x="1824" y="1504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85" name="Line 8"/>
            <p:cNvSpPr/>
            <p:nvPr/>
          </p:nvSpPr>
          <p:spPr>
            <a:xfrm>
              <a:off x="2976" y="1504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86" name="Line 9"/>
            <p:cNvSpPr/>
            <p:nvPr/>
          </p:nvSpPr>
          <p:spPr>
            <a:xfrm>
              <a:off x="3744" y="1504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87" name="Line 10"/>
            <p:cNvSpPr/>
            <p:nvPr/>
          </p:nvSpPr>
          <p:spPr>
            <a:xfrm>
              <a:off x="5040" y="1504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" name="Group 11"/>
          <p:cNvGrpSpPr/>
          <p:nvPr/>
        </p:nvGrpSpPr>
        <p:grpSpPr>
          <a:xfrm>
            <a:off x="1905000" y="3124200"/>
            <a:ext cx="4876800" cy="3452813"/>
            <a:chOff x="240" y="1968"/>
            <a:chExt cx="3072" cy="2175"/>
          </a:xfrm>
        </p:grpSpPr>
        <p:pic>
          <p:nvPicPr>
            <p:cNvPr id="19475" name="Picture 12" descr="2006111110145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0" y="1968"/>
              <a:ext cx="957" cy="148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19476" name="Picture 13" descr="196mc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8" y="1968"/>
              <a:ext cx="967" cy="148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19477" name="Picture 14" descr="zhuxi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6" y="1968"/>
              <a:ext cx="960" cy="148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9478" name="Rectangle 15"/>
            <p:cNvSpPr/>
            <p:nvPr/>
          </p:nvSpPr>
          <p:spPr>
            <a:xfrm>
              <a:off x="240" y="3491"/>
              <a:ext cx="1056" cy="63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p>
              <a:pPr algn="ctr"/>
              <a:r>
                <a:rPr lang="zh-CN" altLang="en-US" sz="3200" b="1" u="none" dirty="0">
                  <a:latin typeface="Arial" panose="020B0604020202020204" pitchFamily="34" charset="0"/>
                  <a:ea typeface="楷体_GB2312" panose="02010609030101010101" pitchFamily="49" charset="-122"/>
                </a:rPr>
                <a:t>兄程颢</a:t>
              </a:r>
              <a:endParaRPr lang="zh-CN" altLang="en-US" sz="3200" b="1" u="none" dirty="0">
                <a:latin typeface="Arial" panose="020B0604020202020204" pitchFamily="34" charset="0"/>
                <a:ea typeface="楷体_GB2312" panose="02010609030101010101" pitchFamily="49" charset="-122"/>
              </a:endParaRPr>
            </a:p>
            <a:p>
              <a:pPr algn="ctr"/>
              <a:r>
                <a:rPr lang="zh-CN" altLang="en-US" sz="2800" b="1" u="none" dirty="0">
                  <a:latin typeface="Arial" panose="020B0604020202020204" pitchFamily="34" charset="0"/>
                </a:rPr>
                <a:t>（北宋）</a:t>
              </a:r>
              <a:r>
                <a:rPr lang="zh-CN" altLang="en-US" u="none" dirty="0">
                  <a:latin typeface="Arial" panose="020B0604020202020204" pitchFamily="34" charset="0"/>
                </a:rPr>
                <a:t> </a:t>
              </a:r>
              <a:endParaRPr lang="zh-CN" altLang="en-US" u="none" dirty="0">
                <a:latin typeface="Arial" panose="020B0604020202020204" pitchFamily="34" charset="0"/>
              </a:endParaRPr>
            </a:p>
          </p:txBody>
        </p:sp>
        <p:sp>
          <p:nvSpPr>
            <p:cNvPr id="19479" name="Rectangle 16"/>
            <p:cNvSpPr/>
            <p:nvPr/>
          </p:nvSpPr>
          <p:spPr>
            <a:xfrm>
              <a:off x="1296" y="3492"/>
              <a:ext cx="1104" cy="63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p>
              <a:pPr algn="ctr"/>
              <a:r>
                <a:rPr lang="zh-CN" altLang="en-US" sz="3200" b="1" u="none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弟程颐</a:t>
              </a:r>
              <a:r>
                <a:rPr lang="zh-CN" altLang="en-US" sz="2800" b="1" u="none" dirty="0">
                  <a:latin typeface="宋体" panose="02010600030101010101" pitchFamily="2" charset="-122"/>
                </a:rPr>
                <a:t>（北宋）</a:t>
              </a:r>
              <a:endParaRPr lang="zh-CN" altLang="en-US" sz="2800" b="1" u="none" dirty="0">
                <a:latin typeface="宋体" panose="02010600030101010101" pitchFamily="2" charset="-122"/>
              </a:endParaRPr>
            </a:p>
          </p:txBody>
        </p:sp>
        <p:sp>
          <p:nvSpPr>
            <p:cNvPr id="19480" name="Rectangle 17"/>
            <p:cNvSpPr/>
            <p:nvPr/>
          </p:nvSpPr>
          <p:spPr>
            <a:xfrm>
              <a:off x="2256" y="3504"/>
              <a:ext cx="1056" cy="6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3200" b="1" u="none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朱熹</a:t>
              </a:r>
              <a:r>
                <a:rPr lang="zh-CN" altLang="en-US" sz="2800" b="1" u="none" dirty="0">
                  <a:latin typeface="Arial" panose="020B0604020202020204" pitchFamily="34" charset="0"/>
                </a:rPr>
                <a:t>（南宋）</a:t>
              </a:r>
              <a:endParaRPr lang="zh-CN" altLang="en-US" sz="2800" b="1" u="none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oup 18"/>
          <p:cNvGrpSpPr/>
          <p:nvPr/>
        </p:nvGrpSpPr>
        <p:grpSpPr>
          <a:xfrm>
            <a:off x="7162800" y="3124200"/>
            <a:ext cx="3352800" cy="3448050"/>
            <a:chOff x="3552" y="1968"/>
            <a:chExt cx="2112" cy="2172"/>
          </a:xfrm>
        </p:grpSpPr>
        <p:pic>
          <p:nvPicPr>
            <p:cNvPr id="19471" name="Picture 19" descr="W0200607033782877311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2" y="1968"/>
              <a:ext cx="1008" cy="148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19472" name="Picture 20" descr="W02006070337829185729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8" y="1968"/>
              <a:ext cx="1008" cy="148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81941" name="Rectangle 21"/>
            <p:cNvSpPr>
              <a:spLocks noChangeArrowheads="1"/>
            </p:cNvSpPr>
            <p:nvPr/>
          </p:nvSpPr>
          <p:spPr bwMode="auto">
            <a:xfrm>
              <a:off x="3648" y="3501"/>
              <a:ext cx="1056" cy="63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陆九渊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（南宋）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 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  <p:sp>
          <p:nvSpPr>
            <p:cNvPr id="19474" name="Rectangle 22"/>
            <p:cNvSpPr/>
            <p:nvPr/>
          </p:nvSpPr>
          <p:spPr>
            <a:xfrm>
              <a:off x="4656" y="3501"/>
              <a:ext cx="1008" cy="63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p>
              <a:r>
                <a:rPr lang="zh-CN" altLang="en-US" sz="3200" b="1" u="none" dirty="0">
                  <a:latin typeface="Arial" panose="020B0604020202020204" pitchFamily="34" charset="0"/>
                  <a:ea typeface="楷体_GB2312" panose="02010609030101010101" pitchFamily="49" charset="-122"/>
                </a:rPr>
                <a:t>王守仁</a:t>
              </a:r>
              <a:r>
                <a:rPr lang="zh-CN" altLang="en-US" sz="2800" b="1" u="none" dirty="0">
                  <a:latin typeface="Arial" panose="020B0604020202020204" pitchFamily="34" charset="0"/>
                </a:rPr>
                <a:t>（明）</a:t>
              </a:r>
              <a:endParaRPr lang="zh-CN" altLang="en-US" sz="2800" b="1" u="none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3505200" y="1295400"/>
            <a:ext cx="5867400" cy="1371600"/>
            <a:chOff x="1248" y="816"/>
            <a:chExt cx="3696" cy="864"/>
          </a:xfrm>
        </p:grpSpPr>
        <p:sp>
          <p:nvSpPr>
            <p:cNvPr id="19465" name="Line 24"/>
            <p:cNvSpPr/>
            <p:nvPr/>
          </p:nvSpPr>
          <p:spPr>
            <a:xfrm>
              <a:off x="2976" y="816"/>
              <a:ext cx="0" cy="22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66" name="Line 25"/>
            <p:cNvSpPr/>
            <p:nvPr/>
          </p:nvSpPr>
          <p:spPr>
            <a:xfrm>
              <a:off x="1824" y="1040"/>
              <a:ext cx="2352" cy="0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67" name="Line 26"/>
            <p:cNvSpPr/>
            <p:nvPr/>
          </p:nvSpPr>
          <p:spPr>
            <a:xfrm>
              <a:off x="1824" y="1040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68" name="Line 27"/>
            <p:cNvSpPr/>
            <p:nvPr/>
          </p:nvSpPr>
          <p:spPr>
            <a:xfrm>
              <a:off x="4176" y="1040"/>
              <a:ext cx="0" cy="464"/>
            </a:xfrm>
            <a:prstGeom prst="line">
              <a:avLst/>
            </a:prstGeom>
            <a:ln w="635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69" name="Rectangle 28"/>
            <p:cNvSpPr/>
            <p:nvPr/>
          </p:nvSpPr>
          <p:spPr>
            <a:xfrm>
              <a:off x="1248" y="1344"/>
              <a:ext cx="1152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3200" b="1" u="none" dirty="0">
                  <a:latin typeface="Arial" panose="020B0604020202020204" pitchFamily="34" charset="0"/>
                  <a:ea typeface="黑体" panose="02010609060101010101" charset="-122"/>
                </a:rPr>
                <a:t>程朱理学</a:t>
              </a:r>
              <a:endParaRPr lang="zh-CN" altLang="en-US" sz="3200" b="1" u="none" dirty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9470" name="Rectangle 29"/>
            <p:cNvSpPr/>
            <p:nvPr/>
          </p:nvSpPr>
          <p:spPr>
            <a:xfrm>
              <a:off x="3792" y="1344"/>
              <a:ext cx="1152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3200" b="1" u="none" dirty="0">
                  <a:latin typeface="Arial" panose="020B0604020202020204" pitchFamily="34" charset="0"/>
                  <a:ea typeface="黑体" panose="02010609060101010101" charset="-122"/>
                </a:rPr>
                <a:t>陆王心学</a:t>
              </a:r>
              <a:endParaRPr lang="zh-CN" altLang="en-US" sz="3200" b="1" u="none" dirty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19464" name="Text Box 31"/>
          <p:cNvSpPr txBox="1"/>
          <p:nvPr/>
        </p:nvSpPr>
        <p:spPr>
          <a:xfrm>
            <a:off x="1524000" y="914400"/>
            <a:ext cx="3124200" cy="645160"/>
          </a:xfrm>
          <a:prstGeom prst="rect">
            <a:avLst/>
          </a:prstGeom>
          <a:solidFill>
            <a:srgbClr val="00FF00">
              <a:alpha val="54901"/>
            </a:srgbClr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6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2</a:t>
            </a:r>
            <a:r>
              <a:rPr lang="zh-CN" altLang="en-US" sz="36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、基本流派：</a:t>
            </a:r>
            <a:endParaRPr lang="zh-CN" altLang="en-US" sz="3600" b="1" u="none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7170" name="Text Box 2"/>
          <p:cNvSpPr txBox="1"/>
          <p:nvPr/>
        </p:nvSpPr>
        <p:spPr>
          <a:xfrm>
            <a:off x="130175" y="55245"/>
            <a:ext cx="9144000" cy="70675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lin ang="0" scaled="1"/>
            <a:tileRect/>
          </a:gradFill>
          <a:ln w="9525">
            <a:noFill/>
          </a:ln>
        </p:spPr>
        <p:txBody>
          <a:bodyPr>
            <a:spAutoFit/>
          </a:bodyPr>
          <a:p>
            <a:r>
              <a:rPr lang="zh-CN" altLang="en-US" sz="4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二、儒学的新发展——宋明理学</a:t>
            </a:r>
            <a:endParaRPr lang="zh-CN" altLang="en-US" sz="4000" b="1" u="none" dirty="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22295" y="5993765"/>
            <a:ext cx="995680" cy="583565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none" rtlCol="0" anchor="t">
            <a:spAutoFit/>
          </a:bodyPr>
          <a:p>
            <a:r>
              <a:rPr lang="zh-CN" altLang="en-US" sz="3200" u="none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创立</a:t>
            </a:r>
            <a:endParaRPr lang="zh-CN" altLang="en-US" sz="3200" u="none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45760" y="5973445"/>
            <a:ext cx="995680" cy="583565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none" rtlCol="0" anchor="t">
            <a:spAutoFit/>
          </a:bodyPr>
          <a:p>
            <a:r>
              <a:rPr lang="zh-CN" altLang="en-US" sz="3200" u="none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成熟</a:t>
            </a:r>
            <a:endParaRPr lang="zh-CN" altLang="en-US" sz="3200" u="none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76920" y="5973445"/>
            <a:ext cx="999490" cy="583565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none" rtlCol="0" anchor="t">
            <a:spAutoFit/>
          </a:bodyPr>
          <a:p>
            <a:r>
              <a:rPr lang="zh-CN" altLang="en-US" sz="3200" b="1" u="none"/>
              <a:t>发展</a:t>
            </a:r>
            <a:endParaRPr lang="zh-CN" altLang="en-US" sz="3200" b="1" u="none"/>
          </a:p>
        </p:txBody>
      </p:sp>
      <p:sp>
        <p:nvSpPr>
          <p:cNvPr id="50189" name="Rectangle 7"/>
          <p:cNvSpPr/>
          <p:nvPr/>
        </p:nvSpPr>
        <p:spPr>
          <a:xfrm>
            <a:off x="2745517" y="3124200"/>
            <a:ext cx="3054413" cy="5842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zh-CN" altLang="en-US" sz="3200" u="none" dirty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客观唯心主义</a:t>
            </a:r>
            <a:endParaRPr lang="zh-CN" altLang="en-US" sz="3200" u="none" dirty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0191" name="Text Box 9"/>
          <p:cNvSpPr txBox="1"/>
          <p:nvPr/>
        </p:nvSpPr>
        <p:spPr>
          <a:xfrm>
            <a:off x="7373044" y="3124200"/>
            <a:ext cx="2970248" cy="5842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zh-CN" altLang="en-US" sz="3200" u="none" dirty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主观唯心主义</a:t>
            </a:r>
            <a:endParaRPr lang="zh-CN" altLang="en-US" sz="3200" u="none" dirty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50189" grpId="0" bldLvl="0" animBg="1"/>
      <p:bldP spid="5019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7" name="Text Box 4"/>
          <p:cNvSpPr txBox="1"/>
          <p:nvPr/>
        </p:nvSpPr>
        <p:spPr>
          <a:xfrm>
            <a:off x="1524000" y="685800"/>
            <a:ext cx="6324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1.</a:t>
            </a:r>
            <a:r>
              <a:rPr lang="zh-CN" altLang="en-US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程朱理学的主要观点：</a:t>
            </a:r>
            <a:endParaRPr lang="zh-CN" altLang="en-US" sz="3600" b="1" u="none" dirty="0">
              <a:solidFill>
                <a:srgbClr val="CC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3972" name="Text Box 4"/>
          <p:cNvSpPr txBox="1"/>
          <p:nvPr/>
        </p:nvSpPr>
        <p:spPr>
          <a:xfrm>
            <a:off x="473710" y="1828800"/>
            <a:ext cx="936371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000" u="none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rPr>
              <a:t>材料一：宇宙之间一理而已。天得之而为天，地得之而为地，凡生于天地之间者，又各得之以为性；其张之为三纲，其纪之为五常，盖皆此理之流行，无所适而不在。</a:t>
            </a:r>
            <a:endParaRPr lang="zh-CN" altLang="en-US" sz="3000" u="none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1509" name="Text Box 5"/>
          <p:cNvSpPr txBox="1"/>
          <p:nvPr/>
        </p:nvSpPr>
        <p:spPr>
          <a:xfrm>
            <a:off x="1524000" y="1306830"/>
            <a:ext cx="441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u="none" dirty="0">
                <a:latin typeface="Arial" panose="020B0604020202020204" pitchFamily="34" charset="0"/>
              </a:rPr>
              <a:t>阅读材料</a:t>
            </a:r>
            <a:r>
              <a:rPr lang="en-US" altLang="zh-CN" sz="2800" b="1" u="none" dirty="0">
                <a:latin typeface="Arial" panose="020B0604020202020204" pitchFamily="34" charset="0"/>
              </a:rPr>
              <a:t>,</a:t>
            </a:r>
            <a:r>
              <a:rPr lang="zh-CN" altLang="en-US" sz="2800" b="1" u="none" dirty="0">
                <a:latin typeface="Arial" panose="020B0604020202020204" pitchFamily="34" charset="0"/>
              </a:rPr>
              <a:t>概括主要观点</a:t>
            </a:r>
            <a:endParaRPr lang="zh-CN" altLang="en-US" sz="2800" b="1" u="none" dirty="0">
              <a:latin typeface="Arial" panose="020B0604020202020204" pitchFamily="34" charset="0"/>
            </a:endParaRP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368935" y="3505200"/>
            <a:ext cx="11203940" cy="1938020"/>
          </a:xfrm>
          <a:prstGeom prst="rect">
            <a:avLst/>
          </a:prstGeom>
          <a:solidFill>
            <a:schemeClr val="bg1">
              <a:alpha val="53999"/>
            </a:schemeClr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000" u="none" kern="1200" cap="none" spc="0" normalizeH="0" baseline="0" noProof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cs typeface="+mn-cs"/>
              </a:rPr>
              <a:t>材料二：</a:t>
            </a:r>
            <a:r>
              <a:rPr kumimoji="1" lang="zh-CN" altLang="en-US" sz="3000" u="none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/>
                <a:ea typeface="黑体" panose="02010609060101010101" charset="-122"/>
                <a:cs typeface="+mn-cs"/>
              </a:rPr>
              <a:t>“</a:t>
            </a:r>
            <a:r>
              <a:rPr kumimoji="1" lang="zh-CN" altLang="en-US" sz="3000" u="none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anose="02010609030101010101" pitchFamily="49" charset="-122"/>
                <a:ea typeface="黑体" panose="02010609060101010101" charset="-122"/>
                <a:cs typeface="+mn-cs"/>
              </a:rPr>
              <a:t>所谓天理，复是何物？仁、义、礼、智岂不是天理？君臣、父子、兄弟、夫妇、朋友岂不是天理？</a:t>
            </a:r>
            <a:r>
              <a:rPr kumimoji="1" lang="zh-CN" altLang="en-US" sz="3000" u="none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/>
                <a:ea typeface="黑体" panose="02010609060101010101" charset="-122"/>
                <a:cs typeface="+mn-cs"/>
              </a:rPr>
              <a:t>”</a:t>
            </a:r>
            <a:endParaRPr kumimoji="1" lang="zh-CN" altLang="en-US" sz="3000" u="none" kern="1200" cap="none" spc="0" normalizeH="0" baseline="0" noProof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仿宋_GB2312" panose="02010609030101010101" pitchFamily="49" charset="-122"/>
              <a:ea typeface="黑体" panose="02010609060101010101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000" u="none" kern="1200" cap="none" spc="0" normalizeH="0" baseline="0" noProof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cs typeface="+mn-cs"/>
              </a:rPr>
              <a:t>父子、君臣，天下之定理，无所逃于天地之间</a:t>
            </a:r>
            <a:r>
              <a:rPr kumimoji="0" lang="en-US" altLang="zh-CN" sz="3000" u="none" kern="1200" cap="none" spc="0" normalizeH="0" baseline="0" noProof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cs typeface="+mn-cs"/>
              </a:rPr>
              <a:t>……</a:t>
            </a:r>
            <a:r>
              <a:rPr kumimoji="0" lang="zh-CN" altLang="en-US" sz="3000" u="none" kern="1200" cap="none" spc="0" normalizeH="0" baseline="0" noProof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cs typeface="+mn-cs"/>
              </a:rPr>
              <a:t>为君尽君道，为臣尽臣道，过此则无理</a:t>
            </a:r>
            <a:endParaRPr kumimoji="0" lang="zh-CN" altLang="en-US" sz="3000" u="none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83975" name="Text Box 7"/>
          <p:cNvSpPr txBox="1"/>
          <p:nvPr/>
        </p:nvSpPr>
        <p:spPr>
          <a:xfrm>
            <a:off x="473710" y="1828800"/>
            <a:ext cx="4495800" cy="10763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>
            <a:spAutoFit/>
          </a:bodyPr>
          <a:p>
            <a:pPr lvl="1" eaLnBrk="1" hangingPunct="1"/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世界本原是理，是万物遵循的普遍原则。</a:t>
            </a:r>
            <a:endParaRPr lang="zh-CN" altLang="en-US" sz="3200" b="1" u="none" dirty="0">
              <a:solidFill>
                <a:srgbClr val="CC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83976" name="Rectangle 8"/>
          <p:cNvSpPr/>
          <p:nvPr/>
        </p:nvSpPr>
        <p:spPr>
          <a:xfrm>
            <a:off x="807720" y="3305175"/>
            <a:ext cx="6357620" cy="10763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天理即</a:t>
            </a:r>
            <a:r>
              <a:rPr lang="zh-CN" altLang="en-US" sz="32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“</a:t>
            </a:r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三纲五常</a:t>
            </a:r>
            <a:r>
              <a:rPr lang="zh-CN" altLang="en-US" sz="32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”</a:t>
            </a:r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</a:t>
            </a:r>
            <a:endParaRPr lang="zh-CN" altLang="en-US" sz="3200" b="1" u="none" dirty="0">
              <a:solidFill>
                <a:srgbClr val="CC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就是儒家的道德伦理和等级秩序</a:t>
            </a:r>
            <a:endParaRPr lang="zh-CN" altLang="en-US" sz="3200" b="1" u="none" dirty="0">
              <a:solidFill>
                <a:srgbClr val="CC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1514" name="Rectangle 10"/>
          <p:cNvSpPr>
            <a:spLocks noRot="1"/>
          </p:cNvSpPr>
          <p:nvPr/>
        </p:nvSpPr>
        <p:spPr>
          <a:xfrm>
            <a:off x="224155" y="-76200"/>
            <a:ext cx="8924925" cy="7620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ctr"/>
          <a:p>
            <a:pPr eaLnBrk="0" hangingPunct="0"/>
            <a:r>
              <a:rPr lang="zh-CN" altLang="en-US" sz="4000" b="1" u="none" dirty="0">
                <a:solidFill>
                  <a:schemeClr val="tx2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二、儒学的新发展——宋明理学</a:t>
            </a:r>
            <a:endParaRPr lang="zh-CN" altLang="en-US" sz="4000" b="1" u="none" dirty="0">
              <a:solidFill>
                <a:schemeClr val="tx2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 bldLvl="0" animBg="1"/>
      <p:bldP spid="83975" grpId="0" bldLvl="0" animBg="1"/>
      <p:bldP spid="8397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Picture 2" descr="图片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0" y="3200400"/>
            <a:ext cx="3886200" cy="3598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Text Box 4"/>
          <p:cNvSpPr txBox="1"/>
          <p:nvPr/>
        </p:nvSpPr>
        <p:spPr>
          <a:xfrm>
            <a:off x="1524000" y="777240"/>
            <a:ext cx="58674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1.</a:t>
            </a:r>
            <a:r>
              <a:rPr lang="zh-CN" altLang="en-US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程朱理学的主要观点：</a:t>
            </a:r>
            <a:endParaRPr lang="zh-CN" altLang="en-US" sz="3600" b="1" u="none" dirty="0">
              <a:solidFill>
                <a:srgbClr val="CC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532" name="Text Box 4"/>
          <p:cNvSpPr txBox="1"/>
          <p:nvPr/>
        </p:nvSpPr>
        <p:spPr>
          <a:xfrm>
            <a:off x="1828800" y="1905000"/>
            <a:ext cx="38862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u="none" dirty="0">
              <a:latin typeface="Arial" panose="020B0604020202020204" pitchFamily="34" charset="0"/>
            </a:endParaRPr>
          </a:p>
        </p:txBody>
      </p:sp>
      <p:sp>
        <p:nvSpPr>
          <p:cNvPr id="22533" name="Rectangle 5"/>
          <p:cNvSpPr/>
          <p:nvPr/>
        </p:nvSpPr>
        <p:spPr>
          <a:xfrm>
            <a:off x="787400" y="1525270"/>
            <a:ext cx="10565130" cy="1753235"/>
          </a:xfrm>
          <a:prstGeom prst="rect">
            <a:avLst/>
          </a:prstGeom>
          <a:solidFill>
            <a:schemeClr val="bg1">
              <a:alpha val="58823"/>
            </a:schemeClr>
          </a:soli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000" u="none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材料三： 今日格一件，明日格一件，积习既多，然后脱然自有贯通处。</a:t>
            </a:r>
            <a:endParaRPr lang="zh-CN" altLang="en-US" sz="3000" u="none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000" u="none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一事不穷，则阙了一事道理；一物不格，则阙了一物道理。</a:t>
            </a:r>
            <a:r>
              <a:rPr lang="zh-CN" altLang="en-US" sz="3200" b="1" u="none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</a:t>
            </a:r>
            <a:endParaRPr lang="zh-CN" altLang="en-US" sz="3200" b="1" u="none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84998" name="Text Box 6"/>
          <p:cNvSpPr txBox="1"/>
          <p:nvPr/>
        </p:nvSpPr>
        <p:spPr>
          <a:xfrm>
            <a:off x="254635" y="3723005"/>
            <a:ext cx="6520815" cy="255333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square">
            <a:spAutoFit/>
          </a:bodyPr>
          <a:p>
            <a:pPr lvl="1" eaLnBrk="1" hangingPunct="1"/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释义：</a:t>
            </a:r>
            <a:endParaRPr lang="zh-CN" altLang="en-US" sz="3200" b="1" u="none" dirty="0">
              <a:solidFill>
                <a:srgbClr val="CC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lvl="1" eaLnBrk="1" hangingPunct="1"/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格，推究；致，求得。探究事物原理，从而获得知识。 </a:t>
            </a:r>
            <a:endParaRPr lang="zh-CN" altLang="en-US" sz="3200" b="1" u="none" dirty="0">
              <a:solidFill>
                <a:srgbClr val="CC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lvl="1" eaLnBrk="1" hangingPunct="1"/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具体说：接触</a:t>
            </a:r>
            <a:r>
              <a:rPr lang="en-US" altLang="zh-CN" sz="3200" b="1" u="none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……</a:t>
            </a:r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，体验</a:t>
            </a:r>
            <a:r>
              <a:rPr lang="en-US" altLang="zh-CN" sz="3200" b="1" u="none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……</a:t>
            </a:r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，明</a:t>
            </a:r>
            <a:r>
              <a:rPr lang="zh-CN" altLang="en-US" sz="3200" b="1" u="none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“</a:t>
            </a:r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理</a:t>
            </a:r>
            <a:r>
              <a:rPr lang="zh-CN" altLang="en-US" sz="3200" b="1" u="none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”</a:t>
            </a:r>
            <a:r>
              <a:rPr lang="zh-CN" altLang="en-US" sz="3200" b="1" u="none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。</a:t>
            </a:r>
            <a:endParaRPr lang="zh-CN" altLang="en-US" sz="3200" u="none" dirty="0">
              <a:solidFill>
                <a:srgbClr val="CC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84999" name="Text Box 7"/>
          <p:cNvSpPr txBox="1"/>
          <p:nvPr/>
        </p:nvSpPr>
        <p:spPr>
          <a:xfrm>
            <a:off x="4709795" y="1905000"/>
            <a:ext cx="3886200" cy="82994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 lvl="1" eaLnBrk="1" hangingPunct="1"/>
            <a:r>
              <a:rPr lang="zh-CN" altLang="en-US" sz="4800" b="1" u="none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格物致知</a:t>
            </a:r>
            <a:endParaRPr lang="zh-CN" altLang="en-US" sz="4800" u="none" dirty="0">
              <a:solidFill>
                <a:srgbClr val="CC0000"/>
              </a:solidFill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22536" name="Rectangle 8"/>
          <p:cNvSpPr>
            <a:spLocks noRot="1"/>
          </p:cNvSpPr>
          <p:nvPr/>
        </p:nvSpPr>
        <p:spPr>
          <a:xfrm>
            <a:off x="-72390" y="15240"/>
            <a:ext cx="9060180" cy="7620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ctr"/>
          <a:p>
            <a:pPr eaLnBrk="0" hangingPunct="0"/>
            <a:r>
              <a:rPr lang="zh-CN" altLang="en-US" sz="4000" b="1" u="none" dirty="0">
                <a:solidFill>
                  <a:schemeClr val="tx2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二、儒学的新发展——宋明理学</a:t>
            </a:r>
            <a:endParaRPr lang="zh-CN" altLang="en-US" sz="4000" b="1" u="none" dirty="0">
              <a:solidFill>
                <a:schemeClr val="tx2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 bldLvl="0" animBg="1"/>
      <p:bldP spid="8499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Rectangle 2"/>
          <p:cNvSpPr>
            <a:spLocks noGrp="1"/>
          </p:cNvSpPr>
          <p:nvPr>
            <p:ph idx="1"/>
          </p:nvPr>
        </p:nvSpPr>
        <p:spPr>
          <a:xfrm>
            <a:off x="771525" y="1828800"/>
            <a:ext cx="10654665" cy="4104005"/>
          </a:xfrm>
        </p:spPr>
        <p:txBody>
          <a:bodyPr vert="horz" wrap="square" lIns="91440" tIns="45720" rIns="91440" bIns="45720" anchor="t"/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      “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格物致知”</a:t>
            </a:r>
            <a:r>
              <a:rPr lang="zh-CN" altLang="en-US" sz="2800" b="1" dirty="0">
                <a:solidFill>
                  <a:srgbClr val="0066FF"/>
                </a:solidFill>
                <a:latin typeface="Times New Roman" panose="02020603050405020304" pitchFamily="18" charset="0"/>
                <a:ea typeface="黑体" panose="02010609060101010101" charset="-122"/>
              </a:rPr>
              <a:t>认为“理”是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charset="-122"/>
              </a:rPr>
              <a:t>先天存在的</a:t>
            </a:r>
            <a:r>
              <a:rPr lang="zh-CN" altLang="en-US" sz="2800" b="1" dirty="0">
                <a:solidFill>
                  <a:srgbClr val="0066FF"/>
                </a:solidFill>
                <a:latin typeface="Times New Roman" panose="02020603050405020304" pitchFamily="18" charset="0"/>
                <a:ea typeface="黑体" panose="02010609060101010101" charset="-122"/>
              </a:rPr>
              <a:t>，接触世间万物是为了加深对“理”的体验和理解；</a:t>
            </a:r>
            <a:endParaRPr lang="zh-CN" altLang="en-US" sz="2800" b="1" dirty="0">
              <a:solidFill>
                <a:srgbClr val="0066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66FF"/>
                </a:solidFill>
                <a:latin typeface="Times New Roman" panose="02020603050405020304" pitchFamily="18" charset="0"/>
                <a:ea typeface="黑体" panose="02010609060101010101" charset="-122"/>
              </a:rPr>
              <a:t>        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实践出真知</a:t>
            </a:r>
            <a:r>
              <a:rPr lang="zh-CN" altLang="en-US" sz="2800" b="1" dirty="0">
                <a:solidFill>
                  <a:srgbClr val="0066FF"/>
                </a:solidFill>
                <a:latin typeface="Times New Roman" panose="02020603050405020304" pitchFamily="18" charset="0"/>
                <a:ea typeface="黑体" panose="02010609060101010101" charset="-122"/>
              </a:rPr>
              <a:t>是在实践的基础上得出事物发生发展的规律，规律、真知是通过实践总结出来的，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charset="-122"/>
              </a:rPr>
              <a:t>并不是先天存在的</a:t>
            </a:r>
            <a:r>
              <a:rPr lang="zh-CN" altLang="en-US" sz="2800" b="1" dirty="0">
                <a:solidFill>
                  <a:srgbClr val="0066FF"/>
                </a:solidFill>
                <a:latin typeface="Times New Roman" panose="02020603050405020304" pitchFamily="18" charset="0"/>
                <a:ea typeface="黑体" panose="02010609060101010101" charset="-122"/>
              </a:rPr>
              <a:t>。</a:t>
            </a:r>
            <a:endParaRPr lang="en-US" altLang="zh-CN" sz="2800" b="1">
              <a:solidFill>
                <a:srgbClr val="0066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000000"/>
                </a:solidFill>
                <a:ea typeface="黑体" panose="02010609060101010101" charset="-122"/>
              </a:rPr>
              <a:t>两者的区别主要在于：人们思想中是否有先天存在的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charset="-122"/>
              </a:rPr>
              <a:t>“理”（或“真知”）</a:t>
            </a:r>
            <a:endParaRPr lang="zh-CN" altLang="en-US" sz="2800" dirty="0">
              <a:solidFill>
                <a:srgbClr val="FF0000"/>
              </a:solidFill>
              <a:ea typeface="黑体" panose="02010609060101010101" charset="-122"/>
            </a:endParaRPr>
          </a:p>
        </p:txBody>
      </p:sp>
      <p:sp>
        <p:nvSpPr>
          <p:cNvPr id="86019" name="Text Box 3"/>
          <p:cNvSpPr txBox="1"/>
          <p:nvPr/>
        </p:nvSpPr>
        <p:spPr>
          <a:xfrm>
            <a:off x="1905000" y="228600"/>
            <a:ext cx="8077200" cy="1445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4400" b="1" u="none" dirty="0">
                <a:solidFill>
                  <a:srgbClr val="CC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想一想：格物致知与实践出真知有何不同？</a:t>
            </a:r>
            <a:endParaRPr lang="zh-CN" altLang="en-US" sz="4400" b="1" u="none" dirty="0">
              <a:solidFill>
                <a:srgbClr val="CC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charRg st="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6018">
                                            <p:txEl>
                                              <p:charRg st="0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charRg st="4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018">
                                            <p:txEl>
                                              <p:charRg st="48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charRg st="108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6018">
                                            <p:txEl>
                                              <p:charRg st="108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Picture 2" descr="图片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9620" y="0"/>
            <a:ext cx="361061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Text Box 4"/>
          <p:cNvSpPr txBox="1"/>
          <p:nvPr/>
        </p:nvSpPr>
        <p:spPr>
          <a:xfrm>
            <a:off x="1059815" y="838200"/>
            <a:ext cx="51054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1.</a:t>
            </a:r>
            <a:r>
              <a:rPr lang="zh-CN" altLang="en-US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程朱理学的主要观点：</a:t>
            </a:r>
            <a:endParaRPr lang="zh-CN" altLang="en-US" sz="3600" b="1" u="none" dirty="0">
              <a:solidFill>
                <a:srgbClr val="CC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7044" name="Text Box 4"/>
          <p:cNvSpPr txBox="1"/>
          <p:nvPr/>
        </p:nvSpPr>
        <p:spPr>
          <a:xfrm>
            <a:off x="250825" y="1673225"/>
            <a:ext cx="8239760" cy="3322955"/>
          </a:xfrm>
          <a:prstGeom prst="rect">
            <a:avLst/>
          </a:prstGeom>
          <a:solidFill>
            <a:schemeClr val="bg1">
              <a:alpha val="58038"/>
            </a:schemeClr>
          </a:solidFill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000" u="none" dirty="0">
                <a:latin typeface="黑体" panose="02010609060101010101" charset="-122"/>
                <a:ea typeface="黑体" panose="02010609060101010101" charset="-122"/>
              </a:rPr>
              <a:t>材料四：人或有居孀贫穷无者，可再嫁否</a:t>
            </a:r>
            <a:r>
              <a:rPr lang="en-US" altLang="zh-CN" sz="3000" u="none" dirty="0">
                <a:latin typeface="黑体" panose="02010609060101010101" charset="-122"/>
                <a:ea typeface="黑体" panose="02010609060101010101" charset="-122"/>
              </a:rPr>
              <a:t>?</a:t>
            </a:r>
            <a:r>
              <a:rPr lang="en-US" altLang="zh-CN" sz="3000" u="none" dirty="0">
                <a:latin typeface="Arial" panose="020B0604020202020204" pitchFamily="34" charset="0"/>
                <a:ea typeface="黑体" panose="02010609060101010101" charset="-122"/>
              </a:rPr>
              <a:t>”</a:t>
            </a:r>
            <a:endParaRPr lang="en-US" altLang="zh-CN" sz="3000" u="none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3000" u="none" dirty="0">
                <a:latin typeface="黑体" panose="02010609060101010101" charset="-122"/>
                <a:ea typeface="黑体" panose="02010609060101010101" charset="-122"/>
              </a:rPr>
              <a:t>曰：</a:t>
            </a:r>
            <a:r>
              <a:rPr lang="zh-CN" altLang="en-US" sz="3000" u="none" dirty="0">
                <a:latin typeface="Arial" panose="020B0604020202020204" pitchFamily="34" charset="0"/>
                <a:ea typeface="黑体" panose="02010609060101010101" charset="-122"/>
              </a:rPr>
              <a:t>“</a:t>
            </a:r>
            <a:r>
              <a:rPr lang="zh-CN" altLang="en-US" sz="3000" u="none" dirty="0">
                <a:latin typeface="黑体" panose="02010609060101010101" charset="-122"/>
                <a:ea typeface="黑体" panose="02010609060101010101" charset="-122"/>
              </a:rPr>
              <a:t>只是后世怕寒饿死，故有此说。然饿</a:t>
            </a:r>
            <a:endParaRPr lang="zh-CN" altLang="en-US" sz="3000" u="none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3000" u="none" dirty="0">
                <a:latin typeface="黑体" panose="02010609060101010101" charset="-122"/>
                <a:ea typeface="黑体" panose="02010609060101010101" charset="-122"/>
              </a:rPr>
              <a:t>死事极小，失节事极大。</a:t>
            </a:r>
            <a:endParaRPr lang="zh-CN" altLang="en-US" sz="3000" u="none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3000" u="none" dirty="0">
                <a:latin typeface="黑体" panose="02010609060101010101" charset="-122"/>
                <a:ea typeface="黑体" panose="02010609060101010101" charset="-122"/>
              </a:rPr>
              <a:t>  “所谓天理，复是何物？仁、义、礼、智岂不是天理？君臣、父子、兄弟、夫妇、朋友岂不是天理？”</a:t>
            </a:r>
            <a:endParaRPr lang="zh-CN" altLang="en-US" sz="3000" u="none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3000" u="none" dirty="0">
                <a:latin typeface="黑体" panose="02010609060101010101" charset="-122"/>
                <a:ea typeface="黑体" panose="02010609060101010101" charset="-122"/>
              </a:rPr>
              <a:t>  “天理存则人欲亡，人欲胜则天理灭”</a:t>
            </a:r>
            <a:endParaRPr lang="zh-CN" altLang="en-US" sz="3000" u="none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7045" name="Text Box 5"/>
          <p:cNvSpPr txBox="1"/>
          <p:nvPr/>
        </p:nvSpPr>
        <p:spPr>
          <a:xfrm>
            <a:off x="1327785" y="2139315"/>
            <a:ext cx="7162800" cy="70675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 lvl="1" eaLnBrk="1" hangingPunct="1"/>
            <a:r>
              <a:rPr lang="zh-CN" altLang="en-US" sz="4000" b="1" u="none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道德观</a:t>
            </a:r>
            <a:r>
              <a:rPr lang="en-US" altLang="zh-CN" sz="4000" b="1" u="none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——“</a:t>
            </a:r>
            <a:r>
              <a:rPr lang="zh-CN" altLang="en-US" sz="4000" b="1" u="none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存天理，灭人欲”</a:t>
            </a:r>
            <a:endParaRPr lang="zh-CN" altLang="en-US" sz="4000" u="none" dirty="0">
              <a:solidFill>
                <a:srgbClr val="CC0000"/>
              </a:solidFill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24582" name="Rectangle 6"/>
          <p:cNvSpPr>
            <a:spLocks noRot="1"/>
          </p:cNvSpPr>
          <p:nvPr/>
        </p:nvSpPr>
        <p:spPr>
          <a:xfrm>
            <a:off x="113665" y="76200"/>
            <a:ext cx="8275320" cy="7620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ctr"/>
          <a:p>
            <a:pPr eaLnBrk="0" hangingPunct="0"/>
            <a:r>
              <a:rPr lang="zh-CN" altLang="en-US" sz="4000" b="1" dirty="0">
                <a:solidFill>
                  <a:schemeClr val="tx2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+mn-ea"/>
              </a:rPr>
              <a:t>二、儒学的新发展——宋明理学</a:t>
            </a:r>
            <a:endParaRPr lang="zh-CN" altLang="en-US" sz="4000" b="1" u="none" dirty="0">
              <a:solidFill>
                <a:schemeClr val="tx2"/>
              </a:solidFill>
              <a:latin typeface="Arial" panose="020B0604020202020204" pitchFamily="34" charset="0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2294" name="Rectangle 8"/>
          <p:cNvSpPr/>
          <p:nvPr/>
        </p:nvSpPr>
        <p:spPr>
          <a:xfrm>
            <a:off x="360680" y="5262880"/>
            <a:ext cx="8566150" cy="1192213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fontAlgn="base">
              <a:lnSpc>
                <a:spcPts val="2860"/>
              </a:lnSpc>
              <a:spcBef>
                <a:spcPts val="0"/>
              </a:spcBef>
              <a:buNone/>
            </a:pPr>
            <a:r>
              <a:rPr lang="zh-CN" altLang="en-US" sz="2800" b="1" strike="noStrike" noProof="1" dirty="0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人性本来与天理一致，具有仁、义、礼、智等美德，但被后天的欲望所蒙蔽，所以</a:t>
            </a:r>
            <a:r>
              <a:rPr lang="zh-CN" altLang="en-US" sz="2800" b="1" strike="noStrike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ea"/>
              </a:rPr>
              <a:t>存天理，灭人欲。</a:t>
            </a:r>
            <a:endParaRPr lang="zh-CN" altLang="en-US" sz="2800" b="1" strike="noStrike" noProof="1" dirty="0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ea"/>
            </a:endParaRPr>
          </a:p>
          <a:p>
            <a:pPr fontAlgn="base">
              <a:lnSpc>
                <a:spcPts val="2860"/>
              </a:lnSpc>
              <a:spcBef>
                <a:spcPts val="0"/>
              </a:spcBef>
              <a:buNone/>
            </a:pPr>
            <a:r>
              <a:rPr lang="zh-CN" altLang="en-US" sz="2800" b="1" strike="noStrike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ea"/>
              </a:rPr>
              <a:t>其</a:t>
            </a:r>
            <a:r>
              <a:rPr lang="zh-CN" altLang="en-US" sz="2800" b="1" strike="noStrike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仿宋_GB2312" panose="02010609030101010101" pitchFamily="49" charset="-122"/>
                <a:cs typeface="+mn-cs"/>
                <a:sym typeface="+mn-ea"/>
              </a:rPr>
              <a:t>实质</a:t>
            </a:r>
            <a:r>
              <a:rPr lang="zh-CN" altLang="en-US" sz="2800" b="1" strike="noStrike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仿宋_GB2312" panose="02010609030101010101" pitchFamily="49" charset="-122"/>
                <a:cs typeface="+mn-cs"/>
                <a:sym typeface="+mn-ea"/>
              </a:rPr>
              <a:t>是为封建等级制度辩护。</a:t>
            </a:r>
            <a:endParaRPr lang="zh-CN" altLang="en-US" sz="2800" b="1" u="none" strike="noStrike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仿宋_GB2312" panose="02010609030101010101" pitchFamily="49" charset="-122"/>
              <a:sym typeface="+mn-ea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 bldLvl="0" animBg="1"/>
      <p:bldP spid="87045" grpId="0" bldLvl="0" animBg="1"/>
      <p:bldP spid="1229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9153" name="Group 3"/>
          <p:cNvGrpSpPr>
            <a:grpSpLocks noChangeAspect="1"/>
          </p:cNvGrpSpPr>
          <p:nvPr/>
        </p:nvGrpSpPr>
        <p:grpSpPr>
          <a:xfrm>
            <a:off x="1582738" y="1844675"/>
            <a:ext cx="8826500" cy="2787650"/>
            <a:chOff x="-31" y="-136"/>
            <a:chExt cx="5560" cy="1756"/>
          </a:xfrm>
        </p:grpSpPr>
        <p:pic>
          <p:nvPicPr>
            <p:cNvPr id="49154" name="Picture 2" descr="http://www.scxdf.com/Upload/2010519/08296488-bca4-4526-b98c-5cdd75d711eb.jpg"/>
            <p:cNvPicPr>
              <a:picLocks noChangeAspect="1"/>
            </p:cNvPicPr>
            <p:nvPr/>
          </p:nvPicPr>
          <p:blipFill>
            <a:blip r:embed="rId1"/>
            <a:srcRect r="-781" b="10953"/>
            <a:stretch>
              <a:fillRect/>
            </a:stretch>
          </p:blipFill>
          <p:spPr>
            <a:xfrm>
              <a:off x="-31" y="-136"/>
              <a:ext cx="2817" cy="175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9155" name="Picture 4" descr="http://life.shangdu.com/data/attachment/portal/201012/30/300_f75526659f31040afeb61cb7133e4e6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4" y="0"/>
              <a:ext cx="2745" cy="1608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49156" name="Picture 8" descr="100204173757885e71f8e50ff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3" y="1836738"/>
            <a:ext cx="4643437" cy="2816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1" name="内容占位符 2"/>
          <p:cNvSpPr/>
          <p:nvPr/>
        </p:nvSpPr>
        <p:spPr bwMode="auto">
          <a:xfrm>
            <a:off x="1582738" y="106363"/>
            <a:ext cx="9085263" cy="17383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问：“饮食之间，孰为天理，孰为人欲？”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  曰：“饮食，天理也，山珍海味，人欲也。”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——《朱子语类》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sp>
        <p:nvSpPr>
          <p:cNvPr id="57348" name="文本框 57347"/>
          <p:cNvSpPr txBox="1"/>
          <p:nvPr/>
        </p:nvSpPr>
        <p:spPr>
          <a:xfrm>
            <a:off x="3451225" y="4653280"/>
            <a:ext cx="4841875" cy="70675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000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存天理，灭人欲</a:t>
            </a:r>
            <a:endParaRPr lang="zh-CN" altLang="en-US" sz="4000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9638" y="4613275"/>
            <a:ext cx="1271587" cy="64516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latin typeface="Arial" panose="020B0604020202020204" pitchFamily="34" charset="0"/>
                <a:ea typeface="黑体" panose="02010609060101010101" charset="-122"/>
              </a:rPr>
              <a:t>天理</a:t>
            </a:r>
            <a:endParaRPr lang="zh-CN" altLang="en-US" sz="3600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93100" y="4652963"/>
            <a:ext cx="1304925" cy="64516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latin typeface="Arial" panose="020B0604020202020204" pitchFamily="34" charset="0"/>
                <a:ea typeface="宋体" panose="02010600030101010101" pitchFamily="2" charset="-122"/>
              </a:rPr>
              <a:t>人欲</a:t>
            </a:r>
            <a:endParaRPr lang="zh-CN" altLang="en-US" sz="3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1" name="文本框 3"/>
          <p:cNvSpPr txBox="1"/>
          <p:nvPr/>
        </p:nvSpPr>
        <p:spPr>
          <a:xfrm>
            <a:off x="298133" y="5893118"/>
            <a:ext cx="4751387" cy="70675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4000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被误解的朱熹？</a:t>
            </a:r>
            <a:endParaRPr lang="zh-CN" altLang="en-US" sz="4000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049184" name="矩形 1049183"/>
          <p:cNvSpPr/>
          <p:nvPr/>
        </p:nvSpPr>
        <p:spPr>
          <a:xfrm>
            <a:off x="5550535" y="5298440"/>
            <a:ext cx="5912485" cy="138366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square" lIns="91440" tIns="45720" rIns="91440" bIns="45720" anchor="t">
            <a:spAutoFit/>
          </a:bodyPr>
          <a:p>
            <a:pPr eaLnBrk="0" hangingPunct="0"/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“人欲”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并非指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人的所有欲望，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主要指违反了社会规范和伦理道德的欲望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。朱熹认为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人欲与天理相对立。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9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9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bldLvl="0" animBg="1"/>
      <p:bldP spid="2" grpId="0" bldLvl="0" animBg="1"/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2289" name="对象 9217"/>
          <p:cNvGraphicFramePr/>
          <p:nvPr/>
        </p:nvGraphicFramePr>
        <p:xfrm>
          <a:off x="4872038" y="0"/>
          <a:ext cx="4114800" cy="314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648325" imgH="4000500" progId="Paint.Picture">
                  <p:embed/>
                </p:oleObj>
              </mc:Choice>
              <mc:Fallback>
                <p:oleObj name="" r:id="rId1" imgW="5648325" imgH="40005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72038" y="0"/>
                        <a:ext cx="4114800" cy="314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文本框 9218"/>
          <p:cNvSpPr txBox="1"/>
          <p:nvPr/>
        </p:nvSpPr>
        <p:spPr>
          <a:xfrm>
            <a:off x="1524000" y="5484813"/>
            <a:ext cx="8951913" cy="1383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sz="2800" b="1" dirty="0">
                <a:solidFill>
                  <a:srgbClr val="A50021"/>
                </a:solidFill>
                <a:latin typeface="Arial" panose="020B0604020202020204" pitchFamily="34" charset="0"/>
                <a:ea typeface="黑体" panose="02010609060101010101" charset="-122"/>
              </a:rPr>
              <a:t>朱熹首先提出“四书”之名，对它们加以注释并编著</a:t>
            </a:r>
            <a:r>
              <a:rPr lang="en-US" altLang="zh-CN" sz="2800" b="1" dirty="0">
                <a:solidFill>
                  <a:srgbClr val="A50021"/>
                </a:solidFill>
                <a:latin typeface="Arial" panose="020B0604020202020204" pitchFamily="34" charset="0"/>
                <a:ea typeface="黑体" panose="02010609060101010101" charset="-122"/>
              </a:rPr>
              <a:t>《</a:t>
            </a:r>
            <a:r>
              <a:rPr lang="zh-CN" altLang="en-US" sz="2800" b="1" dirty="0">
                <a:solidFill>
                  <a:srgbClr val="A50021"/>
                </a:solidFill>
                <a:latin typeface="Arial" panose="020B0604020202020204" pitchFamily="34" charset="0"/>
                <a:ea typeface="黑体" panose="02010609060101010101" charset="-122"/>
              </a:rPr>
              <a:t>四书章句集注</a:t>
            </a:r>
            <a:r>
              <a:rPr lang="en-US" altLang="zh-CN" sz="2800" b="1" dirty="0">
                <a:solidFill>
                  <a:srgbClr val="A50021"/>
                </a:solidFill>
                <a:latin typeface="Arial" panose="020B0604020202020204" pitchFamily="34" charset="0"/>
                <a:ea typeface="黑体" panose="02010609060101010101" charset="-122"/>
              </a:rPr>
              <a:t>》</a:t>
            </a:r>
            <a:r>
              <a:rPr lang="zh-CN" altLang="en-US" sz="2800" b="1" dirty="0">
                <a:solidFill>
                  <a:srgbClr val="A50021"/>
                </a:solidFill>
                <a:latin typeface="Arial" panose="020B0604020202020204" pitchFamily="34" charset="0"/>
                <a:ea typeface="黑体" panose="02010609060101010101" charset="-122"/>
              </a:rPr>
              <a:t>等书。元以后的科举考试，都首重“四书”，并以朱熹的注解作为释读的惟一标准。</a:t>
            </a:r>
            <a:endParaRPr lang="zh-CN" altLang="en-US" sz="2800" b="1" dirty="0">
              <a:solidFill>
                <a:srgbClr val="A5002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2291" name="图片 9219" descr="i01000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636838"/>
            <a:ext cx="4191000" cy="28654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292" name="组合 9220"/>
          <p:cNvGrpSpPr/>
          <p:nvPr/>
        </p:nvGrpSpPr>
        <p:grpSpPr>
          <a:xfrm>
            <a:off x="1524000" y="0"/>
            <a:ext cx="3200400" cy="4320594"/>
            <a:chOff x="240" y="816"/>
            <a:chExt cx="2016" cy="3331"/>
          </a:xfrm>
        </p:grpSpPr>
        <p:pic>
          <p:nvPicPr>
            <p:cNvPr id="12293" name="图片 9221" descr="200609092127065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" y="816"/>
              <a:ext cx="2016" cy="292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294" name="文本框 9222"/>
            <p:cNvSpPr txBox="1"/>
            <p:nvPr/>
          </p:nvSpPr>
          <p:spPr>
            <a:xfrm>
              <a:off x="240" y="3745"/>
              <a:ext cx="2016" cy="4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anose="02010609030101010101" pitchFamily="49" charset="-122"/>
                </a:rPr>
                <a:t>朱熹著书图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anose="02010609030101010101" pitchFamily="49" charset="-122"/>
              </a:endParaRPr>
            </a:p>
          </p:txBody>
        </p:sp>
      </p:grp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鹅湖之会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76200" y="0"/>
            <a:ext cx="12116435" cy="6858635"/>
          </a:xfrm>
          <a:prstGeom prst="rect">
            <a:avLst/>
          </a:prstGeom>
        </p:spPr>
      </p:pic>
      <p:pic>
        <p:nvPicPr>
          <p:cNvPr id="18" name="论战 - 铃声.mp3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5000" y="6324600"/>
            <a:ext cx="304800" cy="30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Picture 12" descr="c:\users\administrator\appdata\roaming\360se6\User Data\temp\t01d2f9b44c72619c7c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4145" y="1737360"/>
            <a:ext cx="1957070" cy="2747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4" name="Rectangle 2"/>
          <p:cNvSpPr>
            <a:spLocks noGrp="1"/>
          </p:cNvSpPr>
          <p:nvPr>
            <p:ph type="title"/>
          </p:nvPr>
        </p:nvSpPr>
        <p:spPr>
          <a:xfrm>
            <a:off x="1752600" y="0"/>
            <a:ext cx="8610600" cy="1143000"/>
          </a:xfrm>
          <a:solidFill>
            <a:schemeClr val="bg1"/>
          </a:solidFill>
        </p:spPr>
        <p:txBody>
          <a:bodyPr wrap="square" lIns="91440" tIns="45720" rIns="91440" bIns="45720" anchor="ctr"/>
          <a:p>
            <a:r>
              <a:rPr lang="zh-CN" altLang="en-US" sz="2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      </a:t>
            </a:r>
            <a:br>
              <a:rPr lang="en-US" altLang="zh-CN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</a:br>
            <a:r>
              <a:rPr lang="en-US" altLang="zh-CN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     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南宋（</a:t>
            </a:r>
            <a:r>
              <a:rPr lang="en-US" altLang="zh-CN"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1175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）年江西上饶鹅湖寺的论战</a:t>
            </a:r>
            <a:br>
              <a:rPr lang="en-US" altLang="zh-CN"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</a:br>
            <a:br>
              <a:rPr lang="en-US" altLang="zh-CN"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</a:br>
            <a:endParaRPr lang="zh-CN" altLang="en-US" sz="3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5605" name="Picture 4" descr="22-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211580" y="1666240"/>
            <a:ext cx="1836420" cy="2296160"/>
          </a:xfrm>
        </p:spPr>
      </p:pic>
      <p:sp>
        <p:nvSpPr>
          <p:cNvPr id="25606" name="Rectangle 6"/>
          <p:cNvSpPr/>
          <p:nvPr/>
        </p:nvSpPr>
        <p:spPr>
          <a:xfrm>
            <a:off x="1676400" y="3962400"/>
            <a:ext cx="1219200" cy="52197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800" b="1" u="none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朱熹</a:t>
            </a:r>
            <a:endParaRPr lang="zh-CN" altLang="en-US" sz="2800" b="1" u="none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7" name="Rectangle 7"/>
          <p:cNvSpPr/>
          <p:nvPr/>
        </p:nvSpPr>
        <p:spPr>
          <a:xfrm>
            <a:off x="9220200" y="4572000"/>
            <a:ext cx="1255713" cy="52197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u="none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陆九渊</a:t>
            </a:r>
            <a:endParaRPr lang="zh-CN" altLang="en-US" sz="2800" b="1" u="none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2" name="AutoShape 12"/>
          <p:cNvSpPr/>
          <p:nvPr/>
        </p:nvSpPr>
        <p:spPr>
          <a:xfrm>
            <a:off x="6248400" y="1295400"/>
            <a:ext cx="3886200" cy="1828800"/>
          </a:xfrm>
          <a:prstGeom prst="wedgeRectCallout">
            <a:avLst>
              <a:gd name="adj1" fmla="val 45917"/>
              <a:gd name="adj2" fmla="val 129861"/>
            </a:avLst>
          </a:prstGeom>
          <a:solidFill>
            <a:schemeClr val="bg1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r>
              <a:rPr lang="zh-CN" altLang="en-US" sz="2800" b="1" u="none" dirty="0">
                <a:solidFill>
                  <a:srgbClr val="0000FF"/>
                </a:solidFill>
                <a:latin typeface="隶书" panose="02010600030101010101" pitchFamily="49" charset="-122"/>
                <a:ea typeface="楷体_GB2312" panose="02010609030101010101" pitchFamily="49" charset="-122"/>
              </a:rPr>
              <a:t>学问需求易简功夫，从</a:t>
            </a:r>
            <a:r>
              <a:rPr lang="zh-CN" altLang="en-US" sz="2800" b="1" u="none" dirty="0">
                <a:solidFill>
                  <a:srgbClr val="FF0000"/>
                </a:solidFill>
                <a:latin typeface="隶书" panose="02010600030101010101" pitchFamily="49" charset="-122"/>
                <a:ea typeface="楷体_GB2312" panose="02010609030101010101" pitchFamily="49" charset="-122"/>
              </a:rPr>
              <a:t>本心上</a:t>
            </a:r>
            <a:r>
              <a:rPr lang="zh-CN" altLang="en-US" sz="2800" b="1" u="none" dirty="0">
                <a:solidFill>
                  <a:srgbClr val="0000FF"/>
                </a:solidFill>
                <a:latin typeface="隶书" panose="02010600030101010101" pitchFamily="49" charset="-122"/>
                <a:ea typeface="楷体_GB2312" panose="02010609030101010101" pitchFamily="49" charset="-122"/>
              </a:rPr>
              <a:t>着力，不用耗费精力在前人的注疏里探求精微。</a:t>
            </a:r>
            <a:endParaRPr lang="zh-CN" altLang="en-US" sz="2800" b="1" u="none" dirty="0">
              <a:solidFill>
                <a:srgbClr val="0000FF"/>
              </a:solidFill>
              <a:latin typeface="隶书" panose="02010600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6393" name="AutoShape 13"/>
          <p:cNvSpPr/>
          <p:nvPr/>
        </p:nvSpPr>
        <p:spPr>
          <a:xfrm>
            <a:off x="3048000" y="2057400"/>
            <a:ext cx="2286000" cy="2362200"/>
          </a:xfrm>
          <a:prstGeom prst="wedgeRectCallout">
            <a:avLst>
              <a:gd name="adj1" fmla="val -82292"/>
              <a:gd name="adj2" fmla="val -50472"/>
            </a:avLst>
          </a:prstGeom>
          <a:solidFill>
            <a:schemeClr val="bg1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r>
              <a:rPr lang="zh-CN" altLang="en-US" sz="2800" b="1" u="none" dirty="0">
                <a:solidFill>
                  <a:srgbClr val="FF0000"/>
                </a:solidFill>
                <a:latin typeface="隶书" panose="02010600030101010101" pitchFamily="49" charset="-122"/>
                <a:ea typeface="楷体_GB2312" panose="02010609030101010101" pitchFamily="49" charset="-122"/>
              </a:rPr>
              <a:t>为学应格物致知，循序渐进，广泛阅读古圣先贤的经典。</a:t>
            </a:r>
            <a:endParaRPr lang="zh-CN" altLang="en-US" sz="2800" b="1" u="none" dirty="0">
              <a:solidFill>
                <a:srgbClr val="FF0000"/>
              </a:solidFill>
              <a:latin typeface="隶书" panose="02010600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38800" y="3505200"/>
            <a:ext cx="3276600" cy="138366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 u="none" dirty="0">
                <a:solidFill>
                  <a:srgbClr val="2D07B9"/>
                </a:solidFill>
                <a:latin typeface="黑体" panose="02010609060101010101" charset="-122"/>
                <a:ea typeface="黑体" panose="02010609060101010101" charset="-122"/>
              </a:rPr>
              <a:t>易简工夫终久大，</a:t>
            </a:r>
            <a:endParaRPr lang="zh-CN" altLang="en-US" sz="2800" b="1" u="none" dirty="0">
              <a:solidFill>
                <a:srgbClr val="2D07B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u="none" dirty="0">
                <a:solidFill>
                  <a:srgbClr val="2D07B9"/>
                </a:solidFill>
                <a:latin typeface="黑体" panose="02010609060101010101" charset="-122"/>
                <a:ea typeface="黑体" panose="02010609060101010101" charset="-122"/>
              </a:rPr>
              <a:t>支离事业竟浮沉。</a:t>
            </a:r>
            <a:endParaRPr lang="zh-CN" altLang="en-US" sz="2800" b="1" u="none" dirty="0">
              <a:solidFill>
                <a:srgbClr val="2D07B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611" name="矩形 10"/>
          <p:cNvSpPr/>
          <p:nvPr/>
        </p:nvSpPr>
        <p:spPr>
          <a:xfrm>
            <a:off x="2971800" y="685800"/>
            <a:ext cx="6248400" cy="5835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b="1" u="none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辩论的中心议题是“教人之法</a:t>
            </a:r>
            <a:r>
              <a:rPr lang="en-US" altLang="zh-CN" sz="3200" b="1" u="none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”</a:t>
            </a:r>
            <a:endParaRPr lang="zh-CN" altLang="en-US" sz="3200" dirty="0">
              <a:latin typeface="隶书" panose="02010600030101010101" pitchFamily="49" charset="-122"/>
              <a:ea typeface="隶书" panose="02010600030101010101" pitchFamily="49" charset="-122"/>
            </a:endParaRPr>
          </a:p>
        </p:txBody>
      </p:sp>
      <p:sp>
        <p:nvSpPr>
          <p:cNvPr id="16396" name="矩形 11"/>
          <p:cNvSpPr/>
          <p:nvPr/>
        </p:nvSpPr>
        <p:spPr>
          <a:xfrm>
            <a:off x="2057400" y="5105400"/>
            <a:ext cx="7924800" cy="181483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u="none">
                <a:solidFill>
                  <a:schemeClr val="tx1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  </a:t>
            </a:r>
            <a:r>
              <a:rPr lang="zh-CN" altLang="zh-CN" sz="2800" b="1" u="none" dirty="0">
                <a:solidFill>
                  <a:schemeClr val="tx1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此次</a:t>
            </a:r>
            <a:r>
              <a:rPr lang="en-US" altLang="zh-CN" sz="2800" b="1" u="none">
                <a:solidFill>
                  <a:schemeClr val="tx1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“</a:t>
            </a:r>
            <a:r>
              <a:rPr lang="zh-CN" altLang="zh-CN" sz="2800" b="1" u="none" dirty="0">
                <a:solidFill>
                  <a:schemeClr val="tx1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鹅湖之会</a:t>
            </a:r>
            <a:r>
              <a:rPr lang="en-US" altLang="zh-CN" sz="2800" b="1" u="none">
                <a:solidFill>
                  <a:schemeClr val="tx1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”</a:t>
            </a:r>
            <a:r>
              <a:rPr lang="zh-CN" altLang="zh-CN" sz="2800" b="1" u="none" dirty="0">
                <a:solidFill>
                  <a:schemeClr val="tx1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，双方争议了三天，陆氏兄弟略占上风</a:t>
            </a:r>
            <a:r>
              <a:rPr lang="zh-CN" altLang="en-US" sz="2800" b="1" u="none" dirty="0">
                <a:solidFill>
                  <a:schemeClr val="tx1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，</a:t>
            </a:r>
            <a:r>
              <a:rPr lang="zh-CN" altLang="zh-CN" sz="2800" b="1" u="none" dirty="0">
                <a:solidFill>
                  <a:schemeClr val="tx1"/>
                </a:solidFill>
                <a:latin typeface="隶书" panose="02010600030101010101" pitchFamily="49" charset="-122"/>
                <a:ea typeface="隶书" panose="02010600030101010101" pitchFamily="49" charset="-122"/>
              </a:rPr>
              <a:t>最终结果却是不欢而散。这次集会影响深远，被称为“中国思想史上的里程碑。</a:t>
            </a:r>
            <a:endParaRPr lang="zh-CN" altLang="zh-CN" sz="2800" b="1" u="none" dirty="0">
              <a:solidFill>
                <a:schemeClr val="tx1"/>
              </a:solidFill>
              <a:latin typeface="隶书" panose="02010600030101010101" pitchFamily="49" charset="-122"/>
              <a:ea typeface="隶书" panose="02010600030101010101" pitchFamily="49" charset="-122"/>
            </a:endParaRPr>
          </a:p>
          <a:p>
            <a:endParaRPr lang="zh-CN" altLang="en-US" sz="2800" u="none" dirty="0">
              <a:solidFill>
                <a:schemeClr val="tx1"/>
              </a:solidFill>
              <a:latin typeface="隶书" panose="02010600030101010101" pitchFamily="49" charset="-122"/>
              <a:ea typeface="隶书" panose="02010600030101010101" pitchFamily="49" charset="-122"/>
            </a:endParaRP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36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6392" grpId="0" bldLvl="0" animBg="1"/>
      <p:bldP spid="16393" grpId="0" bldLvl="0" animBg="1"/>
      <p:bldP spid="15" grpId="0" bldLvl="0" animBg="1"/>
      <p:bldP spid="1639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Text Box 4"/>
          <p:cNvSpPr txBox="1"/>
          <p:nvPr/>
        </p:nvSpPr>
        <p:spPr>
          <a:xfrm>
            <a:off x="553085" y="941705"/>
            <a:ext cx="5562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2.</a:t>
            </a:r>
            <a:r>
              <a:rPr lang="zh-CN" altLang="en-US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心学</a:t>
            </a:r>
            <a:r>
              <a:rPr lang="en-US" altLang="zh-CN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:</a:t>
            </a:r>
            <a:endParaRPr lang="en-US" altLang="zh-CN" sz="3600" b="1" u="none" dirty="0">
              <a:solidFill>
                <a:srgbClr val="CC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701" name="Rectangle 5"/>
          <p:cNvSpPr>
            <a:spLocks noRot="1"/>
          </p:cNvSpPr>
          <p:nvPr/>
        </p:nvSpPr>
        <p:spPr>
          <a:xfrm>
            <a:off x="46355" y="15240"/>
            <a:ext cx="9326245" cy="7620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ctr"/>
          <a:p>
            <a:pPr eaLnBrk="0" hangingPunct="0"/>
            <a:r>
              <a:rPr lang="zh-CN" altLang="en-US" sz="4000" b="1" u="none" dirty="0">
                <a:solidFill>
                  <a:schemeClr val="tx2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二、儒学的新发展——宋明理学</a:t>
            </a:r>
            <a:endParaRPr lang="zh-CN" altLang="en-US" sz="4000" b="1" u="none" dirty="0">
              <a:solidFill>
                <a:schemeClr val="tx2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grpSp>
        <p:nvGrpSpPr>
          <p:cNvPr id="59395" name="Group 17"/>
          <p:cNvGrpSpPr/>
          <p:nvPr/>
        </p:nvGrpSpPr>
        <p:grpSpPr>
          <a:xfrm>
            <a:off x="7620635" y="387985"/>
            <a:ext cx="2315210" cy="2505710"/>
            <a:chOff x="0" y="0"/>
            <a:chExt cx="3261" cy="4195"/>
          </a:xfrm>
        </p:grpSpPr>
        <p:pic>
          <p:nvPicPr>
            <p:cNvPr id="59402" name="Picture 18" descr="23-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3118" cy="41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9403" name="Rectangle 19"/>
            <p:cNvSpPr/>
            <p:nvPr/>
          </p:nvSpPr>
          <p:spPr>
            <a:xfrm>
              <a:off x="2337" y="210"/>
              <a:ext cx="924" cy="20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陆</a:t>
              </a:r>
              <a:endPara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九</a:t>
              </a:r>
              <a:endPara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渊</a:t>
              </a:r>
              <a:endPara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grpSp>
        <p:nvGrpSpPr>
          <p:cNvPr id="59396" name="Group 20"/>
          <p:cNvGrpSpPr/>
          <p:nvPr/>
        </p:nvGrpSpPr>
        <p:grpSpPr>
          <a:xfrm>
            <a:off x="9724390" y="387985"/>
            <a:ext cx="2546985" cy="2505710"/>
            <a:chOff x="0" y="0"/>
            <a:chExt cx="3445" cy="4032"/>
          </a:xfrm>
        </p:grpSpPr>
        <p:pic>
          <p:nvPicPr>
            <p:cNvPr id="59400" name="Picture 21" descr="pic1103829161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445" cy="40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9401" name="Rectangle 22"/>
            <p:cNvSpPr/>
            <p:nvPr/>
          </p:nvSpPr>
          <p:spPr>
            <a:xfrm>
              <a:off x="2412" y="0"/>
              <a:ext cx="921" cy="19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王</a:t>
              </a:r>
              <a:endPara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守</a:t>
              </a:r>
              <a:endPara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仁</a:t>
              </a:r>
              <a:endPara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59397" name="Rectangle 23"/>
          <p:cNvSpPr/>
          <p:nvPr/>
        </p:nvSpPr>
        <p:spPr>
          <a:xfrm>
            <a:off x="153670" y="1837690"/>
            <a:ext cx="6360795" cy="189928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>
              <a:lnSpc>
                <a:spcPct val="105000"/>
              </a:lnSpc>
            </a:pPr>
            <a:r>
              <a:rPr lang="zh-CN" altLang="en-US" sz="2800" u="none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陆九渊</a:t>
            </a:r>
            <a:r>
              <a:rPr lang="zh-CN" altLang="en-US" sz="2800" u="none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u="none" dirty="0">
                <a:latin typeface="黑体" panose="02010609060101010101" charset="-122"/>
                <a:ea typeface="黑体" panose="02010609060101010101" charset="-122"/>
              </a:rPr>
              <a:t>(1139-1192) </a:t>
            </a:r>
            <a:r>
              <a:rPr lang="zh-CN" altLang="en-US" sz="2800" u="none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南宋</a:t>
            </a:r>
            <a:r>
              <a:rPr lang="zh-CN" altLang="en-US" sz="2800" u="none" dirty="0">
                <a:latin typeface="黑体" panose="02010609060101010101" charset="-122"/>
                <a:ea typeface="黑体" panose="02010609060101010101" charset="-122"/>
              </a:rPr>
              <a:t>著名哲学家、教育家。与当时著名的理学家朱熹齐名，史称</a:t>
            </a:r>
            <a:r>
              <a:rPr lang="zh-CN" altLang="en-US" sz="2800" u="none" dirty="0">
                <a:latin typeface="Times New Roman" panose="02020603050405020304" pitchFamily="18" charset="0"/>
                <a:ea typeface="黑体" panose="02010609060101010101" charset="-122"/>
              </a:rPr>
              <a:t>“</a:t>
            </a:r>
            <a:r>
              <a:rPr lang="zh-CN" altLang="en-US" sz="2800" u="none" dirty="0">
                <a:latin typeface="黑体" panose="02010609060101010101" charset="-122"/>
                <a:ea typeface="黑体" panose="02010609060101010101" charset="-122"/>
              </a:rPr>
              <a:t>朱陆</a:t>
            </a:r>
            <a:r>
              <a:rPr lang="zh-CN" altLang="en-US" sz="2800" u="none" dirty="0">
                <a:latin typeface="Times New Roman" panose="02020603050405020304" pitchFamily="18" charset="0"/>
                <a:ea typeface="黑体" panose="02010609060101010101" charset="-122"/>
              </a:rPr>
              <a:t>”</a:t>
            </a:r>
            <a:r>
              <a:rPr lang="zh-CN" altLang="en-US" sz="2800" u="none" dirty="0">
                <a:latin typeface="黑体" panose="02010609060101010101" charset="-122"/>
                <a:ea typeface="黑体" panose="02010609060101010101" charset="-122"/>
              </a:rPr>
              <a:t>。陆九渊是中国</a:t>
            </a:r>
            <a:r>
              <a:rPr lang="zh-CN" altLang="en-US" sz="2800" u="none" dirty="0">
                <a:latin typeface="Times New Roman" panose="02020603050405020304" pitchFamily="18" charset="0"/>
                <a:ea typeface="黑体" panose="02010609060101010101" charset="-122"/>
              </a:rPr>
              <a:t>“</a:t>
            </a:r>
            <a:r>
              <a:rPr lang="zh-CN" altLang="en-US" sz="2800" u="none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心学</a:t>
            </a:r>
            <a:r>
              <a:rPr lang="zh-CN" altLang="en-US" sz="2800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”</a:t>
            </a:r>
            <a:r>
              <a:rPr lang="zh-CN" altLang="en-US" sz="2800" u="none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的创始人</a:t>
            </a:r>
            <a:r>
              <a:rPr lang="zh-CN" altLang="en-US" sz="2800" u="none" dirty="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2800" u="none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9398" name="Rectangle 26"/>
          <p:cNvSpPr/>
          <p:nvPr/>
        </p:nvSpPr>
        <p:spPr>
          <a:xfrm>
            <a:off x="252095" y="3736975"/>
            <a:ext cx="11720195" cy="14471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05000"/>
              </a:lnSpc>
            </a:pPr>
            <a:r>
              <a:rPr lang="zh-CN" altLang="en-US" sz="2800" u="none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王阳明 </a:t>
            </a:r>
            <a:r>
              <a:rPr lang="zh-CN" altLang="en-US" sz="2800" u="none" dirty="0">
                <a:latin typeface="黑体" panose="02010609060101010101" charset="-122"/>
                <a:ea typeface="黑体" panose="02010609060101010101" charset="-122"/>
              </a:rPr>
              <a:t>(1472-1529) 名守仁,世称阳明先生</a:t>
            </a:r>
            <a:r>
              <a:rPr lang="en-US" altLang="zh-CN" sz="2800" u="none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2800" u="none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明朝</a:t>
            </a:r>
            <a:r>
              <a:rPr lang="zh-CN" altLang="en-US" sz="2800" u="none" dirty="0">
                <a:latin typeface="Arial" panose="020B0604020202020204" pitchFamily="34" charset="0"/>
                <a:ea typeface="黑体" panose="02010609060101010101" charset="-122"/>
              </a:rPr>
              <a:t>著名思想家、文学家、哲学家和军事家。</a:t>
            </a:r>
            <a:r>
              <a:rPr lang="zh-CN" altLang="en-US" sz="2800" u="none" dirty="0">
                <a:latin typeface="黑体" panose="02010609060101010101" charset="-122"/>
                <a:ea typeface="黑体" panose="02010609060101010101" charset="-122"/>
              </a:rPr>
              <a:t>发展陆九渊学说</a:t>
            </a:r>
            <a:r>
              <a:rPr lang="en-US" altLang="zh-CN" sz="2800" u="none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2800" u="none" dirty="0">
                <a:latin typeface="黑体" panose="02010609060101010101" charset="-122"/>
                <a:ea typeface="黑体" panose="02010609060101010101" charset="-122"/>
              </a:rPr>
              <a:t>成为</a:t>
            </a:r>
            <a:r>
              <a:rPr lang="zh-CN" altLang="en-US" sz="2800" u="none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800" u="none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心学</a:t>
            </a:r>
            <a:r>
              <a:rPr lang="zh-CN" altLang="en-US" sz="2800" u="none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800" u="none" dirty="0">
                <a:latin typeface="Arial" panose="020B0604020202020204" pitchFamily="34" charset="0"/>
                <a:ea typeface="黑体" panose="02010609060101010101" charset="-122"/>
              </a:rPr>
              <a:t>之</a:t>
            </a:r>
            <a:r>
              <a:rPr lang="zh-CN" altLang="en-US" sz="2800" u="none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集大成者</a:t>
            </a:r>
            <a:r>
              <a:rPr lang="en-US" altLang="zh-CN" sz="2800" u="none" dirty="0">
                <a:latin typeface="Arial" panose="020B0604020202020204" pitchFamily="34" charset="0"/>
                <a:ea typeface="黑体" panose="02010609060101010101" charset="-122"/>
              </a:rPr>
              <a:t>,</a:t>
            </a:r>
            <a:r>
              <a:rPr lang="zh-CN" altLang="en-US" sz="2800" u="none" dirty="0">
                <a:latin typeface="Arial" panose="020B0604020202020204" pitchFamily="34" charset="0"/>
                <a:ea typeface="黑体" panose="02010609060101010101" charset="-122"/>
              </a:rPr>
              <a:t>形成</a:t>
            </a:r>
            <a:r>
              <a:rPr lang="zh-CN" altLang="en-US" sz="2800" u="none" dirty="0">
                <a:latin typeface="黑体" panose="02010609060101010101" charset="-122"/>
                <a:ea typeface="黑体" panose="02010609060101010101" charset="-122"/>
              </a:rPr>
              <a:t>中国哲学史上著名的</a:t>
            </a:r>
            <a:r>
              <a:rPr lang="zh-CN" altLang="en-US" sz="2800" u="none" dirty="0">
                <a:latin typeface="Times New Roman" panose="02020603050405020304" pitchFamily="18" charset="0"/>
                <a:ea typeface="黑体" panose="02010609060101010101" charset="-122"/>
              </a:rPr>
              <a:t>“</a:t>
            </a:r>
            <a:r>
              <a:rPr lang="zh-CN" altLang="en-US" sz="2800" u="none" dirty="0">
                <a:latin typeface="黑体" panose="02010609060101010101" charset="-122"/>
                <a:ea typeface="黑体" panose="02010609060101010101" charset="-122"/>
              </a:rPr>
              <a:t>陆王学派</a:t>
            </a:r>
            <a:r>
              <a:rPr lang="zh-CN" altLang="en-US" sz="2800" u="none" dirty="0">
                <a:latin typeface="Times New Roman" panose="02020603050405020304" pitchFamily="18" charset="0"/>
                <a:ea typeface="黑体" panose="02010609060101010101" charset="-122"/>
              </a:rPr>
              <a:t>”</a:t>
            </a:r>
            <a:r>
              <a:rPr lang="en-US" altLang="zh-CN" sz="2800" u="none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2800" u="none" dirty="0">
                <a:latin typeface="黑体" panose="02010609060101010101" charset="-122"/>
                <a:ea typeface="黑体" panose="02010609060101010101" charset="-122"/>
              </a:rPr>
              <a:t>是朱熹后的大儒。</a:t>
            </a:r>
            <a:endParaRPr lang="zh-CN" altLang="en-US" sz="2800" u="none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Text Box 4"/>
          <p:cNvSpPr txBox="1"/>
          <p:nvPr/>
        </p:nvSpPr>
        <p:spPr>
          <a:xfrm>
            <a:off x="606425" y="777240"/>
            <a:ext cx="5562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2.</a:t>
            </a:r>
            <a:r>
              <a:rPr lang="zh-CN" altLang="en-US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陆王心学之陆九渊：</a:t>
            </a:r>
            <a:endParaRPr lang="zh-CN" altLang="en-US" sz="3600" b="1" u="none" dirty="0">
              <a:solidFill>
                <a:srgbClr val="CC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94211" name="Rectangle 3"/>
          <p:cNvSpPr/>
          <p:nvPr/>
        </p:nvSpPr>
        <p:spPr>
          <a:xfrm>
            <a:off x="606425" y="1422400"/>
            <a:ext cx="11055350" cy="2861310"/>
          </a:xfrm>
          <a:prstGeom prst="rect">
            <a:avLst/>
          </a:prstGeom>
          <a:solidFill>
            <a:srgbClr val="CCFFCC">
              <a:alpha val="45097"/>
            </a:srgbClr>
          </a:solidFill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600" b="1" u="none" dirty="0">
                <a:solidFill>
                  <a:srgbClr val="0033CC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材料一：</a:t>
            </a:r>
            <a:r>
              <a:rPr lang="zh-CN" altLang="en-US" sz="3600" b="1" u="none" dirty="0">
                <a:solidFill>
                  <a:srgbClr val="00660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人皆有是心，心皆具是理。</a:t>
            </a:r>
            <a:endParaRPr lang="zh-CN" altLang="en-US" sz="3600" b="1" u="none" dirty="0">
              <a:solidFill>
                <a:srgbClr val="006600"/>
              </a:solidFill>
              <a:latin typeface="Arial" panose="020B0604020202020204" pitchFamily="34" charset="0"/>
              <a:ea typeface="仿宋_GB2312" panose="02010609030101010101" pitchFamily="49" charset="-122"/>
            </a:endParaRPr>
          </a:p>
          <a:p>
            <a:r>
              <a:rPr lang="zh-CN" altLang="en-US" sz="3600" b="1" u="none" dirty="0">
                <a:solidFill>
                  <a:srgbClr val="0033CC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材料二：</a:t>
            </a:r>
            <a:r>
              <a:rPr lang="zh-CN" altLang="en-US" sz="3600" b="1" u="none" dirty="0">
                <a:solidFill>
                  <a:srgbClr val="00660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此心此理，我固有之，所谓万物皆备于我，昔之圣贤先得我心之所同然者耳。</a:t>
            </a:r>
            <a:endParaRPr lang="zh-CN" altLang="en-US" sz="3600" b="1" u="none" dirty="0">
              <a:solidFill>
                <a:srgbClr val="006600"/>
              </a:solidFill>
              <a:latin typeface="Arial" panose="020B0604020202020204" pitchFamily="34" charset="0"/>
              <a:ea typeface="仿宋_GB2312" panose="02010609030101010101" pitchFamily="49" charset="-122"/>
            </a:endParaRPr>
          </a:p>
          <a:p>
            <a:r>
              <a:rPr lang="zh-CN" altLang="en-US" sz="3600" b="1" u="none" dirty="0">
                <a:solidFill>
                  <a:srgbClr val="0033CC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材料三：</a:t>
            </a:r>
            <a:r>
              <a:rPr lang="zh-CN" altLang="en-US" sz="3600" b="1" u="none" dirty="0">
                <a:solidFill>
                  <a:srgbClr val="00660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宇宙便是吾心，吾心即是宇宙。心皆是理，心即理也。</a:t>
            </a:r>
            <a:endParaRPr lang="zh-CN" altLang="en-US" sz="3600" b="1" u="none" dirty="0">
              <a:solidFill>
                <a:srgbClr val="006600"/>
              </a:solidFill>
              <a:latin typeface="Arial" panose="020B0604020202020204" pitchFamily="34" charset="0"/>
              <a:ea typeface="仿宋_GB2312" panose="02010609030101010101" pitchFamily="49" charset="-122"/>
            </a:endParaRPr>
          </a:p>
        </p:txBody>
      </p:sp>
      <p:sp>
        <p:nvSpPr>
          <p:cNvPr id="94212" name="Text Box 4"/>
          <p:cNvSpPr txBox="1"/>
          <p:nvPr/>
        </p:nvSpPr>
        <p:spPr>
          <a:xfrm>
            <a:off x="3128010" y="4064000"/>
            <a:ext cx="8782050" cy="193802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>
            <a:spAutoFit/>
          </a:bodyPr>
          <a:p>
            <a:r>
              <a:rPr lang="zh-CN" altLang="en-US" sz="4000" b="1" u="none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“心即理也”</a:t>
            </a:r>
            <a:endParaRPr lang="zh-CN" altLang="en-US" sz="4000" b="1" u="none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eaLnBrk="1" hangingPunct="1"/>
            <a:r>
              <a:rPr lang="zh-CN" altLang="en-US" sz="4000" b="1" u="none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方法论</a:t>
            </a:r>
            <a:r>
              <a:rPr lang="en-US" altLang="zh-CN" sz="4000" b="1" u="none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——“</a:t>
            </a:r>
            <a:r>
              <a:rPr lang="zh-CN" altLang="en-US" sz="4000" b="1" u="none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发明本心”</a:t>
            </a:r>
            <a:endParaRPr lang="zh-CN" altLang="en-US" sz="4000" b="1" u="none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eaLnBrk="1" hangingPunct="1"/>
            <a:r>
              <a:rPr lang="zh-CN" altLang="en-US" sz="4000" b="1" u="none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（进行内心的反省）</a:t>
            </a:r>
            <a:endParaRPr lang="zh-CN" altLang="en-US" sz="4000" b="1" u="none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701" name="Rectangle 5"/>
          <p:cNvSpPr>
            <a:spLocks noRot="1"/>
          </p:cNvSpPr>
          <p:nvPr/>
        </p:nvSpPr>
        <p:spPr>
          <a:xfrm>
            <a:off x="46355" y="15240"/>
            <a:ext cx="9326245" cy="7620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ctr"/>
          <a:p>
            <a:pPr eaLnBrk="0" hangingPunct="0"/>
            <a:r>
              <a:rPr lang="zh-CN" altLang="en-US" sz="4000" b="1" u="none" dirty="0">
                <a:solidFill>
                  <a:schemeClr val="tx2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二、儒学的新发展——宋明理学</a:t>
            </a:r>
            <a:endParaRPr lang="zh-CN" altLang="en-US" sz="4000" b="1" u="none" dirty="0">
              <a:solidFill>
                <a:schemeClr val="tx2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500"/>
                                        <p:tgtEl>
                                          <p:spTgt spid="94212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charRg st="14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94212">
                                            <p:txEl>
                                              <p:charRg st="14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charRg st="2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500"/>
                                        <p:tgtEl>
                                          <p:spTgt spid="94212">
                                            <p:txEl>
                                              <p:charRg st="2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ldLvl="0" animBg="1"/>
      <p:bldP spid="94212" grpId="0" bldLvl="2" animBg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438400" y="1143000"/>
            <a:ext cx="8229600" cy="521970"/>
          </a:xfrm>
          <a:prstGeom prst="rect">
            <a:avLst/>
          </a:prstGeom>
          <a:solidFill>
            <a:srgbClr val="CCFFCC">
              <a:alpha val="20000"/>
            </a:srgbClr>
          </a:solidFill>
          <a:ln w="9525">
            <a:noFill/>
            <a:prstDash val="dashDot"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方正大黑简体" pitchFamily="65" charset="-122"/>
                <a:cs typeface="+mn-cs"/>
              </a:rPr>
              <a:t>春秋时期以来儒家思想的形成过程及地位变化情况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方正大黑简体" pitchFamily="65" charset="-122"/>
              <a:cs typeface="+mn-cs"/>
            </a:endParaRPr>
          </a:p>
        </p:txBody>
      </p:sp>
      <p:sp>
        <p:nvSpPr>
          <p:cNvPr id="61458" name="WordArt 18"/>
          <p:cNvSpPr>
            <a:spLocks noChangeArrowheads="1" noChangeShapeType="1" noTextEdit="1"/>
          </p:cNvSpPr>
          <p:nvPr/>
        </p:nvSpPr>
        <p:spPr bwMode="auto">
          <a:xfrm>
            <a:off x="454025" y="180975"/>
            <a:ext cx="2133600" cy="1483995"/>
          </a:xfrm>
          <a:prstGeom prst="rect">
            <a:avLst/>
          </a:prstGeom>
        </p:spPr>
        <p:txBody>
          <a:bodyPr wrap="none" numCol="1" fromWordArt="1">
            <a:prstTxWarp prst="textSlantUp">
              <a:avLst>
                <a:gd name="adj" fmla="val 55556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sng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/>
                <a:ea typeface="华文新魏" panose="02010800040101010101"/>
                <a:cs typeface="+mn-cs"/>
              </a:rPr>
              <a:t>想一想</a:t>
            </a:r>
            <a:endParaRPr kumimoji="0" lang="zh-CN" altLang="en-US" sz="3600" b="0" i="0" u="sng" strike="noStrike" kern="10" cap="none" spc="0" normalizeH="0" baseline="0" noProof="0" dirty="0">
              <a:ln w="9525">
                <a:solidFill>
                  <a:srgbClr val="000000"/>
                </a:solidFill>
                <a:round/>
              </a:ln>
              <a:solidFill>
                <a:srgbClr val="FF0000"/>
              </a:solidFill>
              <a:effectLst/>
              <a:uLnTx/>
              <a:uFillTx/>
              <a:latin typeface="华文新魏" panose="02010800040101010101"/>
              <a:ea typeface="华文新魏" panose="02010800040101010101"/>
              <a:cs typeface="+mn-cs"/>
            </a:endParaRPr>
          </a:p>
        </p:txBody>
      </p:sp>
      <p:sp>
        <p:nvSpPr>
          <p:cNvPr id="61459" name="WordArt 19"/>
          <p:cNvSpPr>
            <a:spLocks noChangeArrowheads="1" noChangeShapeType="1" noTextEdit="1"/>
          </p:cNvSpPr>
          <p:nvPr/>
        </p:nvSpPr>
        <p:spPr bwMode="auto">
          <a:xfrm>
            <a:off x="2827655" y="3048635"/>
            <a:ext cx="609600" cy="304800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0066FF"/>
                    </a:gs>
                    <a:gs pos="50000">
                      <a:srgbClr val="0033CC"/>
                    </a:gs>
                    <a:gs pos="100000">
                      <a:srgbClr val="0066FF"/>
                    </a:gs>
                  </a:gsLst>
                  <a:lin ang="2700000" scaled="1"/>
                </a:gradFill>
                <a:effectLst>
                  <a:outerShdw dist="12700" dir="5400000" algn="ctr" rotWithShape="0">
                    <a:schemeClr val="tx1"/>
                  </a:outerShdw>
                </a:effectLst>
                <a:uLnTx/>
                <a:uFillTx/>
                <a:latin typeface="汉仪橄榄体简"/>
                <a:ea typeface="宋体" panose="02010600030101010101" pitchFamily="2" charset="-122"/>
                <a:cs typeface="+mn-cs"/>
              </a:rPr>
              <a:t>产生</a:t>
            </a:r>
            <a:endParaRPr kumimoji="0" lang="zh-CN" altLang="en-US" sz="2400" b="0" i="0" u="sng" strike="noStrike" kern="10" cap="none" spc="0" normalizeH="0" baseline="0" noProof="0">
              <a:ln w="9525">
                <a:noFill/>
                <a:round/>
                <a:tailEnd type="none" w="lg" len="lg"/>
              </a:ln>
              <a:gradFill rotWithShape="1">
                <a:gsLst>
                  <a:gs pos="0">
                    <a:srgbClr val="0066FF"/>
                  </a:gs>
                  <a:gs pos="50000">
                    <a:srgbClr val="0033CC"/>
                  </a:gs>
                  <a:gs pos="100000">
                    <a:srgbClr val="0066FF"/>
                  </a:gs>
                </a:gsLst>
                <a:lin ang="2700000" scaled="1"/>
              </a:gradFill>
              <a:effectLst>
                <a:outerShdw dist="12700" dir="5400000" algn="ctr" rotWithShape="0">
                  <a:schemeClr val="tx1"/>
                </a:outerShdw>
              </a:effectLst>
              <a:uLnTx/>
              <a:uFillTx/>
              <a:latin typeface="汉仪橄榄体简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60" name="WordArt 20"/>
          <p:cNvSpPr>
            <a:spLocks noChangeArrowheads="1" noChangeShapeType="1" noTextEdit="1"/>
          </p:cNvSpPr>
          <p:nvPr/>
        </p:nvSpPr>
        <p:spPr bwMode="auto">
          <a:xfrm>
            <a:off x="4353560" y="2514600"/>
            <a:ext cx="609600" cy="304800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0066FF"/>
                    </a:gs>
                    <a:gs pos="50000">
                      <a:srgbClr val="0033CC"/>
                    </a:gs>
                    <a:gs pos="100000">
                      <a:srgbClr val="0066FF"/>
                    </a:gs>
                  </a:gsLst>
                  <a:lin ang="2700000" scaled="1"/>
                </a:gradFill>
                <a:effectLst>
                  <a:outerShdw dist="12700" dir="5400000" algn="ctr" rotWithShape="0">
                    <a:schemeClr val="tx1"/>
                  </a:outerShdw>
                </a:effectLst>
                <a:uLnTx/>
                <a:uFillTx/>
                <a:latin typeface="汉仪橄榄体简"/>
                <a:ea typeface="宋体" panose="02010600030101010101" pitchFamily="2" charset="-122"/>
                <a:cs typeface="+mn-cs"/>
              </a:rPr>
              <a:t>发展</a:t>
            </a:r>
            <a:endParaRPr kumimoji="0" lang="zh-CN" altLang="en-US" sz="2400" b="0" i="0" u="sng" strike="noStrike" kern="10" cap="none" spc="0" normalizeH="0" baseline="0" noProof="0">
              <a:ln w="9525">
                <a:noFill/>
                <a:round/>
                <a:tailEnd type="none" w="lg" len="lg"/>
              </a:ln>
              <a:gradFill rotWithShape="1">
                <a:gsLst>
                  <a:gs pos="0">
                    <a:srgbClr val="0066FF"/>
                  </a:gs>
                  <a:gs pos="50000">
                    <a:srgbClr val="0033CC"/>
                  </a:gs>
                  <a:gs pos="100000">
                    <a:srgbClr val="0066FF"/>
                  </a:gs>
                </a:gsLst>
                <a:lin ang="2700000" scaled="1"/>
              </a:gradFill>
              <a:effectLst>
                <a:outerShdw dist="12700" dir="5400000" algn="ctr" rotWithShape="0">
                  <a:schemeClr val="tx1"/>
                </a:outerShdw>
              </a:effectLst>
              <a:uLnTx/>
              <a:uFillTx/>
              <a:latin typeface="汉仪橄榄体简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61" name="WordArt 21"/>
          <p:cNvSpPr>
            <a:spLocks noChangeArrowheads="1" noChangeShapeType="1" noTextEdit="1"/>
          </p:cNvSpPr>
          <p:nvPr/>
        </p:nvSpPr>
        <p:spPr bwMode="auto">
          <a:xfrm>
            <a:off x="5683250" y="2883535"/>
            <a:ext cx="609600" cy="304800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0066FF"/>
                    </a:gs>
                    <a:gs pos="50000">
                      <a:srgbClr val="0033CC"/>
                    </a:gs>
                    <a:gs pos="100000">
                      <a:srgbClr val="0066FF"/>
                    </a:gs>
                  </a:gsLst>
                  <a:lin ang="2700000" scaled="1"/>
                </a:gradFill>
                <a:effectLst>
                  <a:outerShdw dist="12700" dir="5400000" algn="ctr" rotWithShape="0">
                    <a:schemeClr val="tx1"/>
                  </a:outerShdw>
                </a:effectLst>
                <a:uLnTx/>
                <a:uFillTx/>
                <a:latin typeface="汉仪橄榄体简"/>
                <a:ea typeface="宋体" panose="02010600030101010101" pitchFamily="2" charset="-122"/>
                <a:cs typeface="+mn-cs"/>
              </a:rPr>
              <a:t>重创</a:t>
            </a:r>
            <a:endParaRPr kumimoji="0" lang="zh-CN" altLang="en-US" sz="2400" b="0" i="0" u="sng" strike="noStrike" kern="10" cap="none" spc="0" normalizeH="0" baseline="0" noProof="0">
              <a:ln w="9525">
                <a:noFill/>
                <a:round/>
                <a:tailEnd type="none" w="lg" len="lg"/>
              </a:ln>
              <a:gradFill rotWithShape="1">
                <a:gsLst>
                  <a:gs pos="0">
                    <a:srgbClr val="0066FF"/>
                  </a:gs>
                  <a:gs pos="50000">
                    <a:srgbClr val="0033CC"/>
                  </a:gs>
                  <a:gs pos="100000">
                    <a:srgbClr val="0066FF"/>
                  </a:gs>
                </a:gsLst>
                <a:lin ang="2700000" scaled="1"/>
              </a:gradFill>
              <a:effectLst>
                <a:outerShdw dist="12700" dir="5400000" algn="ctr" rotWithShape="0">
                  <a:schemeClr val="tx1"/>
                </a:outerShdw>
              </a:effectLst>
              <a:uLnTx/>
              <a:uFillTx/>
              <a:latin typeface="汉仪橄榄体简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62" name="WordArt 22"/>
          <p:cNvSpPr>
            <a:spLocks noChangeArrowheads="1" noChangeShapeType="1" noTextEdit="1"/>
          </p:cNvSpPr>
          <p:nvPr/>
        </p:nvSpPr>
        <p:spPr bwMode="auto">
          <a:xfrm>
            <a:off x="7379970" y="2025015"/>
            <a:ext cx="609600" cy="304800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0066FF"/>
                    </a:gs>
                    <a:gs pos="50000">
                      <a:srgbClr val="0033CC"/>
                    </a:gs>
                    <a:gs pos="100000">
                      <a:srgbClr val="0066FF"/>
                    </a:gs>
                  </a:gsLst>
                  <a:lin ang="2700000" scaled="1"/>
                </a:gradFill>
                <a:effectLst>
                  <a:outerShdw dist="12700" dir="5400000" algn="ctr" rotWithShape="0">
                    <a:schemeClr val="tx1"/>
                  </a:outerShdw>
                </a:effectLst>
                <a:uLnTx/>
                <a:uFillTx/>
                <a:latin typeface="汉仪橄榄体简"/>
                <a:ea typeface="宋体" panose="02010600030101010101" pitchFamily="2" charset="-122"/>
                <a:cs typeface="+mn-cs"/>
              </a:rPr>
              <a:t>正统</a:t>
            </a:r>
            <a:endParaRPr kumimoji="0" lang="zh-CN" altLang="en-US" sz="2400" b="0" i="0" u="sng" strike="noStrike" kern="10" cap="none" spc="0" normalizeH="0" baseline="0" noProof="0">
              <a:ln w="9525">
                <a:noFill/>
                <a:round/>
                <a:tailEnd type="none" w="lg" len="lg"/>
              </a:ln>
              <a:gradFill rotWithShape="1">
                <a:gsLst>
                  <a:gs pos="0">
                    <a:srgbClr val="0066FF"/>
                  </a:gs>
                  <a:gs pos="50000">
                    <a:srgbClr val="0033CC"/>
                  </a:gs>
                  <a:gs pos="100000">
                    <a:srgbClr val="0066FF"/>
                  </a:gs>
                </a:gsLst>
                <a:lin ang="2700000" scaled="1"/>
              </a:gradFill>
              <a:effectLst>
                <a:outerShdw dist="12700" dir="5400000" algn="ctr" rotWithShape="0">
                  <a:schemeClr val="tx1"/>
                </a:outerShdw>
              </a:effectLst>
              <a:uLnTx/>
              <a:uFillTx/>
              <a:latin typeface="汉仪橄榄体简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63" name="Rectangle 23"/>
          <p:cNvSpPr>
            <a:spLocks noChangeArrowheads="1"/>
          </p:cNvSpPr>
          <p:nvPr/>
        </p:nvSpPr>
        <p:spPr bwMode="auto">
          <a:xfrm>
            <a:off x="2438400" y="4658995"/>
            <a:ext cx="7552055" cy="521970"/>
          </a:xfrm>
          <a:prstGeom prst="rect">
            <a:avLst/>
          </a:prstGeom>
          <a:solidFill>
            <a:srgbClr val="CCFFCC">
              <a:alpha val="20000"/>
            </a:srgbClr>
          </a:solidFill>
          <a:ln w="9525">
            <a:noFill/>
            <a:prstDash val="dashDot"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方正大黑简体" pitchFamily="65" charset="-122"/>
                <a:cs typeface="+mn-cs"/>
              </a:rPr>
              <a:t>汉代以后，儒家思想经历了怎样的发展历程？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方正大黑简体" pitchFamily="65" charset="-122"/>
              <a:cs typeface="+mn-cs"/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960562" y="5334000"/>
            <a:ext cx="8451851" cy="1223963"/>
            <a:chOff x="671" y="3067"/>
            <a:chExt cx="5324" cy="771"/>
          </a:xfrm>
        </p:grpSpPr>
        <p:sp>
          <p:nvSpPr>
            <p:cNvPr id="5140" name="Rectangle 25"/>
            <p:cNvSpPr/>
            <p:nvPr/>
          </p:nvSpPr>
          <p:spPr>
            <a:xfrm>
              <a:off x="671" y="3201"/>
              <a:ext cx="752" cy="317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lin ang="5400000" scaled="1"/>
              <a:tileRect/>
            </a:gradFill>
            <a:ln w="2857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lg" len="lg"/>
            </a:ln>
          </p:spPr>
          <p:txBody>
            <a:bodyPr anchor="ctr"/>
            <a:p>
              <a:pPr algn="ctr"/>
              <a:r>
                <a:rPr lang="zh-CN" altLang="en-US" sz="2800" b="1" u="none" dirty="0">
                  <a:solidFill>
                    <a:srgbClr val="FFFF00"/>
                  </a:solidFill>
                  <a:latin typeface="+mn-ea"/>
                </a:rPr>
                <a:t>两汉</a:t>
              </a:r>
              <a:endParaRPr lang="zh-CN" altLang="en-US" sz="2800" b="1" u="none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5141" name="Rectangle 26"/>
            <p:cNvSpPr/>
            <p:nvPr/>
          </p:nvSpPr>
          <p:spPr>
            <a:xfrm>
              <a:off x="3016" y="3229"/>
              <a:ext cx="752" cy="31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100000">
                  <a:srgbClr val="003B00"/>
                </a:gs>
              </a:gsLst>
              <a:lin ang="5400000" scaled="1"/>
              <a:tileRect/>
            </a:gradFill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lg" len="lg"/>
            </a:ln>
          </p:spPr>
          <p:txBody>
            <a:bodyPr anchor="ctr"/>
            <a:p>
              <a:pPr algn="ctr"/>
              <a:r>
                <a:rPr lang="zh-CN" altLang="en-US" sz="2800" b="1" u="none" dirty="0">
                  <a:solidFill>
                    <a:schemeClr val="bg1"/>
                  </a:solidFill>
                  <a:latin typeface="+mn-ea"/>
                </a:rPr>
                <a:t>隋唐</a:t>
              </a:r>
              <a:endParaRPr lang="zh-CN" altLang="en-US" sz="2800" b="1" u="none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1467" name="WordArt 27"/>
            <p:cNvSpPr>
              <a:spLocks noChangeArrowheads="1" noChangeShapeType="1" noTextEdit="1"/>
            </p:cNvSpPr>
            <p:nvPr/>
          </p:nvSpPr>
          <p:spPr bwMode="auto">
            <a:xfrm>
              <a:off x="1377" y="3067"/>
              <a:ext cx="396" cy="162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0047FF"/>
                      </a:gs>
                      <a:gs pos="13000">
                        <a:srgbClr val="000082"/>
                      </a:gs>
                      <a:gs pos="28000">
                        <a:srgbClr val="0047FF"/>
                      </a:gs>
                      <a:gs pos="42000">
                        <a:srgbClr val="000082"/>
                      </a:gs>
                      <a:gs pos="57001">
                        <a:srgbClr val="0047FF"/>
                      </a:gs>
                      <a:gs pos="72000">
                        <a:srgbClr val="000082"/>
                      </a:gs>
                      <a:gs pos="87000">
                        <a:srgbClr val="0047FF"/>
                      </a:gs>
                      <a:gs pos="100000">
                        <a:srgbClr val="000082"/>
                      </a:gs>
                    </a:gsLst>
                    <a:lin ang="2700000" scaled="1"/>
                  </a:gradFill>
                  <a:effectLst>
                    <a:outerShdw dist="35921" dir="2700000" algn="ctr" rotWithShape="0">
                      <a:srgbClr val="FFFF00"/>
                    </a:outerShdw>
                  </a:effectLst>
                  <a:uLnTx/>
                  <a:uFillTx/>
                  <a:latin typeface="汉仪太极体简"/>
                  <a:ea typeface="宋体" panose="02010600030101010101" pitchFamily="2" charset="-122"/>
                  <a:cs typeface="+mn-cs"/>
                </a:rPr>
                <a:t>220</a:t>
              </a:r>
              <a:r>
                <a:rPr kumimoji="0" lang="zh-CN" altLang="en-US" sz="2000" b="1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0047FF"/>
                      </a:gs>
                      <a:gs pos="13000">
                        <a:srgbClr val="000082"/>
                      </a:gs>
                      <a:gs pos="28000">
                        <a:srgbClr val="0047FF"/>
                      </a:gs>
                      <a:gs pos="42000">
                        <a:srgbClr val="000082"/>
                      </a:gs>
                      <a:gs pos="57001">
                        <a:srgbClr val="0047FF"/>
                      </a:gs>
                      <a:gs pos="72000">
                        <a:srgbClr val="000082"/>
                      </a:gs>
                      <a:gs pos="87000">
                        <a:srgbClr val="0047FF"/>
                      </a:gs>
                      <a:gs pos="100000">
                        <a:srgbClr val="000082"/>
                      </a:gs>
                    </a:gsLst>
                    <a:lin ang="2700000" scaled="1"/>
                  </a:gradFill>
                  <a:effectLst>
                    <a:outerShdw dist="35921" dir="2700000" algn="ctr" rotWithShape="0">
                      <a:srgbClr val="FFFF00"/>
                    </a:outerShdw>
                  </a:effectLst>
                  <a:uLnTx/>
                  <a:uFillTx/>
                  <a:latin typeface="汉仪太极体简"/>
                  <a:ea typeface="宋体" panose="02010600030101010101" pitchFamily="2" charset="-122"/>
                  <a:cs typeface="+mn-cs"/>
                </a:rPr>
                <a:t>年</a:t>
              </a:r>
              <a:endParaRPr kumimoji="0" lang="zh-CN" altLang="en-US" sz="2000" b="1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0047FF"/>
                    </a:gs>
                    <a:gs pos="13000">
                      <a:srgbClr val="000082"/>
                    </a:gs>
                    <a:gs pos="28000">
                      <a:srgbClr val="0047FF"/>
                    </a:gs>
                    <a:gs pos="42000">
                      <a:srgbClr val="000082"/>
                    </a:gs>
                    <a:gs pos="57001">
                      <a:srgbClr val="0047FF"/>
                    </a:gs>
                    <a:gs pos="72000">
                      <a:srgbClr val="000082"/>
                    </a:gs>
                    <a:gs pos="87000">
                      <a:srgbClr val="0047FF"/>
                    </a:gs>
                    <a:gs pos="100000">
                      <a:srgbClr val="000082"/>
                    </a:gs>
                  </a:gsLst>
                  <a:lin ang="2700000" scaled="1"/>
                </a:gradFill>
                <a:effectLst>
                  <a:outerShdw dist="35921" dir="2700000" algn="ctr" rotWithShape="0">
                    <a:srgbClr val="FFFF00"/>
                  </a:outerShdw>
                </a:effectLst>
                <a:uLnTx/>
                <a:uFillTx/>
                <a:latin typeface="汉仪太极体简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6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152" y="3067"/>
              <a:ext cx="402" cy="162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0047FF"/>
                      </a:gs>
                      <a:gs pos="13000">
                        <a:srgbClr val="000082"/>
                      </a:gs>
                      <a:gs pos="28000">
                        <a:srgbClr val="0047FF"/>
                      </a:gs>
                      <a:gs pos="42000">
                        <a:srgbClr val="000082"/>
                      </a:gs>
                      <a:gs pos="57001">
                        <a:srgbClr val="0047FF"/>
                      </a:gs>
                      <a:gs pos="72000">
                        <a:srgbClr val="000082"/>
                      </a:gs>
                      <a:gs pos="87000">
                        <a:srgbClr val="0047FF"/>
                      </a:gs>
                      <a:gs pos="100000">
                        <a:srgbClr val="000082"/>
                      </a:gs>
                    </a:gsLst>
                    <a:lin ang="2700000" scaled="1"/>
                  </a:gradFill>
                  <a:effectLst>
                    <a:outerShdw dist="35921" dir="2700000" algn="ctr" rotWithShape="0">
                      <a:srgbClr val="FFFF00"/>
                    </a:outerShdw>
                  </a:effectLst>
                  <a:uLnTx/>
                  <a:uFillTx/>
                  <a:latin typeface="汉仪太极体简"/>
                  <a:ea typeface="宋体" panose="02010600030101010101" pitchFamily="2" charset="-122"/>
                  <a:cs typeface="+mn-cs"/>
                </a:rPr>
                <a:t>581</a:t>
              </a:r>
              <a:r>
                <a:rPr kumimoji="0" lang="zh-CN" altLang="en-US" sz="2000" b="1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0047FF"/>
                      </a:gs>
                      <a:gs pos="13000">
                        <a:srgbClr val="000082"/>
                      </a:gs>
                      <a:gs pos="28000">
                        <a:srgbClr val="0047FF"/>
                      </a:gs>
                      <a:gs pos="42000">
                        <a:srgbClr val="000082"/>
                      </a:gs>
                      <a:gs pos="57001">
                        <a:srgbClr val="0047FF"/>
                      </a:gs>
                      <a:gs pos="72000">
                        <a:srgbClr val="000082"/>
                      </a:gs>
                      <a:gs pos="87000">
                        <a:srgbClr val="0047FF"/>
                      </a:gs>
                      <a:gs pos="100000">
                        <a:srgbClr val="000082"/>
                      </a:gs>
                    </a:gsLst>
                    <a:lin ang="2700000" scaled="1"/>
                  </a:gradFill>
                  <a:effectLst>
                    <a:outerShdw dist="35921" dir="2700000" algn="ctr" rotWithShape="0">
                      <a:srgbClr val="FFFF00"/>
                    </a:outerShdw>
                  </a:effectLst>
                  <a:uLnTx/>
                  <a:uFillTx/>
                  <a:latin typeface="汉仪太极体简"/>
                  <a:ea typeface="宋体" panose="02010600030101010101" pitchFamily="2" charset="-122"/>
                  <a:cs typeface="+mn-cs"/>
                </a:rPr>
                <a:t>年</a:t>
              </a:r>
              <a:endParaRPr kumimoji="0" lang="zh-CN" altLang="en-US" sz="2000" b="1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0047FF"/>
                    </a:gs>
                    <a:gs pos="13000">
                      <a:srgbClr val="000082"/>
                    </a:gs>
                    <a:gs pos="28000">
                      <a:srgbClr val="0047FF"/>
                    </a:gs>
                    <a:gs pos="42000">
                      <a:srgbClr val="000082"/>
                    </a:gs>
                    <a:gs pos="57001">
                      <a:srgbClr val="0047FF"/>
                    </a:gs>
                    <a:gs pos="72000">
                      <a:srgbClr val="000082"/>
                    </a:gs>
                    <a:gs pos="87000">
                      <a:srgbClr val="0047FF"/>
                    </a:gs>
                    <a:gs pos="100000">
                      <a:srgbClr val="000082"/>
                    </a:gs>
                  </a:gsLst>
                  <a:lin ang="2700000" scaled="1"/>
                </a:gradFill>
                <a:effectLst>
                  <a:outerShdw dist="35921" dir="2700000" algn="ctr" rotWithShape="0">
                    <a:srgbClr val="FFFF00"/>
                  </a:outerShdw>
                </a:effectLst>
                <a:uLnTx/>
                <a:uFillTx/>
                <a:latin typeface="汉仪太极体简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45" name="Rectangle 30"/>
            <p:cNvSpPr/>
            <p:nvPr/>
          </p:nvSpPr>
          <p:spPr>
            <a:xfrm>
              <a:off x="1332" y="3566"/>
              <a:ext cx="2068" cy="272"/>
            </a:xfrm>
            <a:prstGeom prst="rect">
              <a:avLst/>
            </a:prstGeom>
            <a:gradFill rotWithShape="1">
              <a:gsLst>
                <a:gs pos="0">
                  <a:srgbClr val="800080">
                    <a:alpha val="29999"/>
                  </a:srgbClr>
                </a:gs>
                <a:gs pos="100000">
                  <a:srgbClr val="3B003B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ctr"/>
            <a:p>
              <a:pPr algn="ctr"/>
              <a:r>
                <a:rPr lang="zh-CN" altLang="en-US" sz="2800" b="1" u="none" dirty="0">
                  <a:solidFill>
                    <a:srgbClr val="FFFF00"/>
                  </a:solidFill>
                  <a:latin typeface="+mn-ea"/>
                </a:rPr>
                <a:t>三国两晋南北朝</a:t>
              </a:r>
              <a:endParaRPr lang="zh-CN" altLang="en-US" sz="2800" b="1" u="none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61471" name="WordArt 31"/>
            <p:cNvSpPr>
              <a:spLocks noChangeArrowheads="1" noChangeShapeType="1" noTextEdit="1"/>
            </p:cNvSpPr>
            <p:nvPr/>
          </p:nvSpPr>
          <p:spPr bwMode="auto">
            <a:xfrm>
              <a:off x="1601" y="3276"/>
              <a:ext cx="1260" cy="222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solidFill>
                    <a:schemeClr val="tx1"/>
                  </a:solidFill>
                  <a:effectLst>
                    <a:outerShdw dist="45791" dir="2021404" algn="ctr" rotWithShape="0">
                      <a:srgbClr val="FFFF00"/>
                    </a:outerShdw>
                  </a:effectLst>
                  <a:uLnTx/>
                  <a:uFillTx/>
                  <a:latin typeface="+mn-ea"/>
                  <a:cs typeface="+mn-cs"/>
                </a:rPr>
                <a:t>分裂战乱</a:t>
              </a:r>
              <a:endParaRPr kumimoji="0" lang="zh-CN" altLang="en-US" sz="2800" b="1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solidFill>
                  <a:schemeClr val="tx1"/>
                </a:solidFill>
                <a:effectLst>
                  <a:outerShdw dist="45791" dir="2021404" algn="ctr" rotWithShape="0">
                    <a:srgbClr val="FFFF00"/>
                  </a:outerShdw>
                </a:effectLst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147" name="Rectangle 32"/>
            <p:cNvSpPr/>
            <p:nvPr/>
          </p:nvSpPr>
          <p:spPr>
            <a:xfrm>
              <a:off x="4830" y="3248"/>
              <a:ext cx="1002" cy="317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lin ang="5400000" scaled="1"/>
              <a:tileRect/>
            </a:gradFill>
            <a:ln w="2857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lg" len="lg"/>
            </a:ln>
          </p:spPr>
          <p:txBody>
            <a:bodyPr anchor="ctr"/>
            <a:p>
              <a:pPr algn="ctr"/>
              <a:r>
                <a:rPr lang="zh-CN" altLang="en-US" sz="2800" b="1" u="none" dirty="0">
                  <a:solidFill>
                    <a:srgbClr val="FFFF00"/>
                  </a:solidFill>
                  <a:latin typeface="+mn-ea"/>
                </a:rPr>
                <a:t>宋元明</a:t>
              </a:r>
              <a:endParaRPr lang="zh-CN" altLang="en-US" sz="2800" b="1" u="none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5148" name="Rectangle 33"/>
            <p:cNvSpPr/>
            <p:nvPr/>
          </p:nvSpPr>
          <p:spPr>
            <a:xfrm>
              <a:off x="3515" y="3566"/>
              <a:ext cx="1316" cy="272"/>
            </a:xfrm>
            <a:prstGeom prst="rect">
              <a:avLst/>
            </a:prstGeom>
            <a:gradFill rotWithShape="1">
              <a:gsLst>
                <a:gs pos="0">
                  <a:srgbClr val="800080">
                    <a:alpha val="29999"/>
                  </a:srgbClr>
                </a:gs>
                <a:gs pos="100000">
                  <a:srgbClr val="3B003B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ctr"/>
            <a:p>
              <a:pPr algn="ctr"/>
              <a:r>
                <a:rPr lang="zh-CN" altLang="en-US" sz="2800" b="1" u="none" dirty="0">
                  <a:solidFill>
                    <a:srgbClr val="FFFF00"/>
                  </a:solidFill>
                  <a:latin typeface="+mn-ea"/>
                </a:rPr>
                <a:t>五代十国</a:t>
              </a:r>
              <a:endParaRPr lang="zh-CN" altLang="en-US" sz="2800" b="1" u="none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61474" name="WordArt 34"/>
            <p:cNvSpPr>
              <a:spLocks noChangeArrowheads="1" noChangeShapeType="1" noTextEdit="1"/>
            </p:cNvSpPr>
            <p:nvPr/>
          </p:nvSpPr>
          <p:spPr bwMode="auto">
            <a:xfrm>
              <a:off x="3771" y="3067"/>
              <a:ext cx="402" cy="162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0047FF"/>
                      </a:gs>
                      <a:gs pos="13000">
                        <a:srgbClr val="000082"/>
                      </a:gs>
                      <a:gs pos="28000">
                        <a:srgbClr val="0047FF"/>
                      </a:gs>
                      <a:gs pos="42000">
                        <a:srgbClr val="000082"/>
                      </a:gs>
                      <a:gs pos="57001">
                        <a:srgbClr val="0047FF"/>
                      </a:gs>
                      <a:gs pos="72000">
                        <a:srgbClr val="000082"/>
                      </a:gs>
                      <a:gs pos="87000">
                        <a:srgbClr val="0047FF"/>
                      </a:gs>
                      <a:gs pos="100000">
                        <a:srgbClr val="000082"/>
                      </a:gs>
                    </a:gsLst>
                    <a:lin ang="2700000" scaled="1"/>
                  </a:gradFill>
                  <a:effectLst>
                    <a:outerShdw dist="35921" dir="2700000" algn="ctr" rotWithShape="0">
                      <a:srgbClr val="FFFF00"/>
                    </a:outerShdw>
                  </a:effectLst>
                  <a:uLnTx/>
                  <a:uFillTx/>
                  <a:latin typeface="汉仪太极体简"/>
                  <a:ea typeface="宋体" panose="02010600030101010101" pitchFamily="2" charset="-122"/>
                  <a:cs typeface="+mn-cs"/>
                </a:rPr>
                <a:t>907</a:t>
              </a:r>
              <a:r>
                <a:rPr kumimoji="0" lang="zh-CN" altLang="en-US" sz="2000" b="1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0047FF"/>
                      </a:gs>
                      <a:gs pos="13000">
                        <a:srgbClr val="000082"/>
                      </a:gs>
                      <a:gs pos="28000">
                        <a:srgbClr val="0047FF"/>
                      </a:gs>
                      <a:gs pos="42000">
                        <a:srgbClr val="000082"/>
                      </a:gs>
                      <a:gs pos="57001">
                        <a:srgbClr val="0047FF"/>
                      </a:gs>
                      <a:gs pos="72000">
                        <a:srgbClr val="000082"/>
                      </a:gs>
                      <a:gs pos="87000">
                        <a:srgbClr val="0047FF"/>
                      </a:gs>
                      <a:gs pos="100000">
                        <a:srgbClr val="000082"/>
                      </a:gs>
                    </a:gsLst>
                    <a:lin ang="2700000" scaled="1"/>
                  </a:gradFill>
                  <a:effectLst>
                    <a:outerShdw dist="35921" dir="2700000" algn="ctr" rotWithShape="0">
                      <a:srgbClr val="FFFF00"/>
                    </a:outerShdw>
                  </a:effectLst>
                  <a:uLnTx/>
                  <a:uFillTx/>
                  <a:latin typeface="汉仪太极体简"/>
                  <a:ea typeface="宋体" panose="02010600030101010101" pitchFamily="2" charset="-122"/>
                  <a:cs typeface="+mn-cs"/>
                </a:rPr>
                <a:t>年</a:t>
              </a:r>
              <a:endParaRPr kumimoji="0" lang="zh-CN" altLang="en-US" sz="2000" b="1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0047FF"/>
                    </a:gs>
                    <a:gs pos="13000">
                      <a:srgbClr val="000082"/>
                    </a:gs>
                    <a:gs pos="28000">
                      <a:srgbClr val="0047FF"/>
                    </a:gs>
                    <a:gs pos="42000">
                      <a:srgbClr val="000082"/>
                    </a:gs>
                    <a:gs pos="57001">
                      <a:srgbClr val="0047FF"/>
                    </a:gs>
                    <a:gs pos="72000">
                      <a:srgbClr val="000082"/>
                    </a:gs>
                    <a:gs pos="87000">
                      <a:srgbClr val="0047FF"/>
                    </a:gs>
                    <a:gs pos="100000">
                      <a:srgbClr val="000082"/>
                    </a:gs>
                  </a:gsLst>
                  <a:lin ang="2700000" scaled="1"/>
                </a:gradFill>
                <a:effectLst>
                  <a:outerShdw dist="35921" dir="2700000" algn="ctr" rotWithShape="0">
                    <a:srgbClr val="FFFF00"/>
                  </a:outerShdw>
                </a:effectLst>
                <a:uLnTx/>
                <a:uFillTx/>
                <a:latin typeface="汉仪太极体简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75" name="WordArt 35"/>
            <p:cNvSpPr>
              <a:spLocks noChangeArrowheads="1" noChangeShapeType="1" noTextEdit="1"/>
            </p:cNvSpPr>
            <p:nvPr/>
          </p:nvSpPr>
          <p:spPr bwMode="auto">
            <a:xfrm>
              <a:off x="4830" y="3086"/>
              <a:ext cx="402" cy="162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0047FF"/>
                      </a:gs>
                      <a:gs pos="13000">
                        <a:srgbClr val="000082"/>
                      </a:gs>
                      <a:gs pos="28000">
                        <a:srgbClr val="0047FF"/>
                      </a:gs>
                      <a:gs pos="42000">
                        <a:srgbClr val="000082"/>
                      </a:gs>
                      <a:gs pos="57001">
                        <a:srgbClr val="0047FF"/>
                      </a:gs>
                      <a:gs pos="72000">
                        <a:srgbClr val="000082"/>
                      </a:gs>
                      <a:gs pos="87000">
                        <a:srgbClr val="0047FF"/>
                      </a:gs>
                      <a:gs pos="100000">
                        <a:srgbClr val="000082"/>
                      </a:gs>
                    </a:gsLst>
                    <a:lin ang="2700000" scaled="1"/>
                  </a:gradFill>
                  <a:effectLst>
                    <a:outerShdw dist="35921" dir="2700000" algn="ctr" rotWithShape="0">
                      <a:srgbClr val="FFFF00"/>
                    </a:outerShdw>
                  </a:effectLst>
                  <a:uLnTx/>
                  <a:uFillTx/>
                  <a:latin typeface="汉仪太极体简"/>
                  <a:ea typeface="宋体" panose="02010600030101010101" pitchFamily="2" charset="-122"/>
                  <a:cs typeface="+mn-cs"/>
                </a:rPr>
                <a:t>960</a:t>
              </a:r>
              <a:r>
                <a:rPr kumimoji="0" lang="zh-CN" altLang="en-US" sz="2000" b="1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0047FF"/>
                      </a:gs>
                      <a:gs pos="13000">
                        <a:srgbClr val="000082"/>
                      </a:gs>
                      <a:gs pos="28000">
                        <a:srgbClr val="0047FF"/>
                      </a:gs>
                      <a:gs pos="42000">
                        <a:srgbClr val="000082"/>
                      </a:gs>
                      <a:gs pos="57001">
                        <a:srgbClr val="0047FF"/>
                      </a:gs>
                      <a:gs pos="72000">
                        <a:srgbClr val="000082"/>
                      </a:gs>
                      <a:gs pos="87000">
                        <a:srgbClr val="0047FF"/>
                      </a:gs>
                      <a:gs pos="100000">
                        <a:srgbClr val="000082"/>
                      </a:gs>
                    </a:gsLst>
                    <a:lin ang="2700000" scaled="1"/>
                  </a:gradFill>
                  <a:effectLst>
                    <a:outerShdw dist="35921" dir="2700000" algn="ctr" rotWithShape="0">
                      <a:srgbClr val="FFFF00"/>
                    </a:outerShdw>
                  </a:effectLst>
                  <a:uLnTx/>
                  <a:uFillTx/>
                  <a:latin typeface="汉仪太极体简"/>
                  <a:ea typeface="宋体" panose="02010600030101010101" pitchFamily="2" charset="-122"/>
                  <a:cs typeface="+mn-cs"/>
                </a:rPr>
                <a:t>年</a:t>
              </a:r>
              <a:endParaRPr kumimoji="0" lang="zh-CN" altLang="en-US" sz="2000" b="1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0047FF"/>
                    </a:gs>
                    <a:gs pos="13000">
                      <a:srgbClr val="000082"/>
                    </a:gs>
                    <a:gs pos="28000">
                      <a:srgbClr val="0047FF"/>
                    </a:gs>
                    <a:gs pos="42000">
                      <a:srgbClr val="000082"/>
                    </a:gs>
                    <a:gs pos="57001">
                      <a:srgbClr val="0047FF"/>
                    </a:gs>
                    <a:gs pos="72000">
                      <a:srgbClr val="000082"/>
                    </a:gs>
                    <a:gs pos="87000">
                      <a:srgbClr val="0047FF"/>
                    </a:gs>
                    <a:gs pos="100000">
                      <a:srgbClr val="000082"/>
                    </a:gs>
                  </a:gsLst>
                  <a:lin ang="2700000" scaled="1"/>
                </a:gradFill>
                <a:effectLst>
                  <a:outerShdw dist="35921" dir="2700000" algn="ctr" rotWithShape="0">
                    <a:srgbClr val="FFFF00"/>
                  </a:outerShdw>
                </a:effectLst>
                <a:uLnTx/>
                <a:uFillTx/>
                <a:latin typeface="汉仪太极体简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51" name="Line 36"/>
            <p:cNvSpPr/>
            <p:nvPr/>
          </p:nvSpPr>
          <p:spPr>
            <a:xfrm>
              <a:off x="1338" y="3546"/>
              <a:ext cx="4657" cy="0"/>
            </a:xfrm>
            <a:prstGeom prst="line">
              <a:avLst/>
            </a:prstGeom>
            <a:ln w="57150" cap="flat" cmpd="sng">
              <a:solidFill>
                <a:srgbClr val="0033CC"/>
              </a:solidFill>
              <a:prstDash val="solid"/>
              <a:headEnd type="none" w="med" len="med"/>
              <a:tailEnd type="stealth" w="lg" len="lg"/>
            </a:ln>
          </p:spPr>
        </p:sp>
      </p:grpSp>
      <p:grpSp>
        <p:nvGrpSpPr>
          <p:cNvPr id="5130" name="Group 37"/>
          <p:cNvGrpSpPr/>
          <p:nvPr/>
        </p:nvGrpSpPr>
        <p:grpSpPr>
          <a:xfrm>
            <a:off x="2827655" y="1786890"/>
            <a:ext cx="5099685" cy="2350135"/>
            <a:chOff x="1791" y="1026"/>
            <a:chExt cx="2541" cy="1361"/>
          </a:xfrm>
        </p:grpSpPr>
        <p:sp>
          <p:nvSpPr>
            <p:cNvPr id="5131" name="Line 38"/>
            <p:cNvSpPr/>
            <p:nvPr/>
          </p:nvSpPr>
          <p:spPr>
            <a:xfrm>
              <a:off x="1791" y="2160"/>
              <a:ext cx="2541" cy="0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stealth" w="lg" len="lg"/>
            </a:ln>
          </p:spPr>
        </p:sp>
        <p:sp>
          <p:nvSpPr>
            <p:cNvPr id="5132" name="Line 39"/>
            <p:cNvSpPr/>
            <p:nvPr/>
          </p:nvSpPr>
          <p:spPr>
            <a:xfrm flipV="1">
              <a:off x="1791" y="1026"/>
              <a:ext cx="0" cy="1134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stealth" w="lg" len="lg"/>
            </a:ln>
          </p:spPr>
        </p:sp>
        <p:sp>
          <p:nvSpPr>
            <p:cNvPr id="61480" name="WordArt 40"/>
            <p:cNvSpPr>
              <a:spLocks noChangeArrowheads="1" noChangeShapeType="1" noTextEdit="1"/>
            </p:cNvSpPr>
            <p:nvPr/>
          </p:nvSpPr>
          <p:spPr bwMode="auto">
            <a:xfrm>
              <a:off x="1882" y="2195"/>
              <a:ext cx="384" cy="192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33CC33"/>
                      </a:gs>
                      <a:gs pos="50000">
                        <a:srgbClr val="008000"/>
                      </a:gs>
                      <a:gs pos="100000">
                        <a:srgbClr val="33CC33"/>
                      </a:gs>
                    </a:gsLst>
                    <a:lin ang="2700000" scaled="1"/>
                  </a:gradFill>
                  <a:effectLst>
                    <a:outerShdw dist="12700" dir="5400000" algn="ctr" rotWithShape="0">
                      <a:schemeClr val="tx1"/>
                    </a:outerShdw>
                  </a:effectLst>
                  <a:uLnTx/>
                  <a:uFillTx/>
                  <a:latin typeface="汉仪橄榄体简"/>
                  <a:ea typeface="宋体" panose="02010600030101010101" pitchFamily="2" charset="-122"/>
                  <a:cs typeface="+mn-cs"/>
                </a:rPr>
                <a:t>春秋</a:t>
              </a:r>
              <a:endParaRPr kumimoji="0" lang="zh-CN" altLang="en-US" sz="2400" b="0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33CC33"/>
                    </a:gs>
                    <a:gs pos="50000">
                      <a:srgbClr val="008000"/>
                    </a:gs>
                    <a:gs pos="100000">
                      <a:srgbClr val="33CC33"/>
                    </a:gs>
                  </a:gsLst>
                  <a:lin ang="2700000" scaled="1"/>
                </a:gradFill>
                <a:effectLst>
                  <a:outerShdw dist="12700" dir="5400000" algn="ctr" rotWithShape="0">
                    <a:schemeClr val="tx1"/>
                  </a:outerShdw>
                </a:effectLst>
                <a:uLnTx/>
                <a:uFillTx/>
                <a:latin typeface="汉仪橄榄体简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81" name="WordArt 41"/>
            <p:cNvSpPr>
              <a:spLocks noChangeArrowheads="1" noChangeShapeType="1" noTextEdit="1"/>
            </p:cNvSpPr>
            <p:nvPr/>
          </p:nvSpPr>
          <p:spPr bwMode="auto">
            <a:xfrm>
              <a:off x="2471" y="2195"/>
              <a:ext cx="384" cy="192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33CC33"/>
                      </a:gs>
                      <a:gs pos="50000">
                        <a:srgbClr val="008000"/>
                      </a:gs>
                      <a:gs pos="100000">
                        <a:srgbClr val="33CC33"/>
                      </a:gs>
                    </a:gsLst>
                    <a:lin ang="2700000" scaled="1"/>
                  </a:gradFill>
                  <a:effectLst>
                    <a:outerShdw dist="12700" dir="5400000" algn="ctr" rotWithShape="0">
                      <a:schemeClr val="tx1"/>
                    </a:outerShdw>
                  </a:effectLst>
                  <a:uLnTx/>
                  <a:uFillTx/>
                  <a:latin typeface="汉仪橄榄体简"/>
                  <a:ea typeface="宋体" panose="02010600030101010101" pitchFamily="2" charset="-122"/>
                  <a:cs typeface="+mn-cs"/>
                </a:rPr>
                <a:t>战国</a:t>
              </a:r>
              <a:endParaRPr kumimoji="0" lang="zh-CN" altLang="en-US" sz="2400" b="0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33CC33"/>
                    </a:gs>
                    <a:gs pos="50000">
                      <a:srgbClr val="008000"/>
                    </a:gs>
                    <a:gs pos="100000">
                      <a:srgbClr val="33CC33"/>
                    </a:gs>
                  </a:gsLst>
                  <a:lin ang="2700000" scaled="1"/>
                </a:gradFill>
                <a:effectLst>
                  <a:outerShdw dist="12700" dir="5400000" algn="ctr" rotWithShape="0">
                    <a:schemeClr val="tx1"/>
                  </a:outerShdw>
                </a:effectLst>
                <a:uLnTx/>
                <a:uFillTx/>
                <a:latin typeface="汉仪橄榄体简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82" name="WordArt 42"/>
            <p:cNvSpPr>
              <a:spLocks noChangeArrowheads="1" noChangeShapeType="1" noTextEdit="1"/>
            </p:cNvSpPr>
            <p:nvPr/>
          </p:nvSpPr>
          <p:spPr bwMode="auto">
            <a:xfrm>
              <a:off x="3107" y="2195"/>
              <a:ext cx="384" cy="192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33CC33"/>
                      </a:gs>
                      <a:gs pos="50000">
                        <a:srgbClr val="008000"/>
                      </a:gs>
                      <a:gs pos="100000">
                        <a:srgbClr val="33CC33"/>
                      </a:gs>
                    </a:gsLst>
                    <a:lin ang="2700000" scaled="1"/>
                  </a:gradFill>
                  <a:effectLst>
                    <a:outerShdw dist="12700" dir="5400000" algn="ctr" rotWithShape="0">
                      <a:schemeClr val="tx1"/>
                    </a:outerShdw>
                  </a:effectLst>
                  <a:uLnTx/>
                  <a:uFillTx/>
                  <a:latin typeface="汉仪橄榄体简"/>
                  <a:ea typeface="宋体" panose="02010600030101010101" pitchFamily="2" charset="-122"/>
                  <a:cs typeface="+mn-cs"/>
                </a:rPr>
                <a:t>秦朝</a:t>
              </a:r>
              <a:endParaRPr kumimoji="0" lang="zh-CN" altLang="en-US" sz="2400" b="0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33CC33"/>
                    </a:gs>
                    <a:gs pos="50000">
                      <a:srgbClr val="008000"/>
                    </a:gs>
                    <a:gs pos="100000">
                      <a:srgbClr val="33CC33"/>
                    </a:gs>
                  </a:gsLst>
                  <a:lin ang="2700000" scaled="1"/>
                </a:gradFill>
                <a:effectLst>
                  <a:outerShdw dist="12700" dir="5400000" algn="ctr" rotWithShape="0">
                    <a:schemeClr val="tx1"/>
                  </a:outerShdw>
                </a:effectLst>
                <a:uLnTx/>
                <a:uFillTx/>
                <a:latin typeface="汉仪橄榄体简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83" name="WordArt 43"/>
            <p:cNvSpPr>
              <a:spLocks noChangeArrowheads="1" noChangeShapeType="1" noTextEdit="1"/>
            </p:cNvSpPr>
            <p:nvPr/>
          </p:nvSpPr>
          <p:spPr bwMode="auto">
            <a:xfrm>
              <a:off x="3811" y="2195"/>
              <a:ext cx="384" cy="192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sng" strike="noStrike" kern="10" cap="none" spc="0" normalizeH="0" baseline="0" noProof="0">
                  <a:ln w="9525">
                    <a:noFill/>
                    <a:round/>
                    <a:tailEnd type="none" w="lg" len="lg"/>
                  </a:ln>
                  <a:gradFill rotWithShape="1">
                    <a:gsLst>
                      <a:gs pos="0">
                        <a:srgbClr val="33CC33"/>
                      </a:gs>
                      <a:gs pos="50000">
                        <a:srgbClr val="008000"/>
                      </a:gs>
                      <a:gs pos="100000">
                        <a:srgbClr val="33CC33"/>
                      </a:gs>
                    </a:gsLst>
                    <a:lin ang="2700000" scaled="1"/>
                  </a:gradFill>
                  <a:effectLst>
                    <a:outerShdw dist="12700" dir="5400000" algn="ctr" rotWithShape="0">
                      <a:schemeClr val="tx1"/>
                    </a:outerShdw>
                  </a:effectLst>
                  <a:uLnTx/>
                  <a:uFillTx/>
                  <a:latin typeface="汉仪橄榄体简"/>
                  <a:ea typeface="宋体" panose="02010600030101010101" pitchFamily="2" charset="-122"/>
                  <a:cs typeface="+mn-cs"/>
                </a:rPr>
                <a:t>西汉</a:t>
              </a:r>
              <a:endParaRPr kumimoji="0" lang="zh-CN" altLang="en-US" sz="2400" b="0" i="0" u="sng" strike="noStrike" kern="10" cap="none" spc="0" normalizeH="0" baseline="0" noProof="0">
                <a:ln w="9525">
                  <a:noFill/>
                  <a:round/>
                  <a:tailEnd type="none" w="lg" len="lg"/>
                </a:ln>
                <a:gradFill rotWithShape="1">
                  <a:gsLst>
                    <a:gs pos="0">
                      <a:srgbClr val="33CC33"/>
                    </a:gs>
                    <a:gs pos="50000">
                      <a:srgbClr val="008000"/>
                    </a:gs>
                    <a:gs pos="100000">
                      <a:srgbClr val="33CC33"/>
                    </a:gs>
                  </a:gsLst>
                  <a:lin ang="2700000" scaled="1"/>
                </a:gradFill>
                <a:effectLst>
                  <a:outerShdw dist="12700" dir="5400000" algn="ctr" rotWithShape="0">
                    <a:schemeClr val="tx1"/>
                  </a:outerShdw>
                </a:effectLst>
                <a:uLnTx/>
                <a:uFillTx/>
                <a:latin typeface="汉仪橄榄体简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37" name="Line 44"/>
            <p:cNvSpPr/>
            <p:nvPr/>
          </p:nvSpPr>
          <p:spPr>
            <a:xfrm flipV="1">
              <a:off x="1791" y="1661"/>
              <a:ext cx="907" cy="499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headEnd type="none" w="med" len="med"/>
              <a:tailEnd type="none" w="lg" len="lg"/>
            </a:ln>
          </p:spPr>
        </p:sp>
        <p:sp>
          <p:nvSpPr>
            <p:cNvPr id="5138" name="Line 45"/>
            <p:cNvSpPr/>
            <p:nvPr/>
          </p:nvSpPr>
          <p:spPr>
            <a:xfrm>
              <a:off x="2698" y="1661"/>
              <a:ext cx="635" cy="272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headEnd type="none" w="med" len="med"/>
              <a:tailEnd type="none" w="lg" len="lg"/>
            </a:ln>
          </p:spPr>
        </p:sp>
        <p:sp>
          <p:nvSpPr>
            <p:cNvPr id="5139" name="Line 46"/>
            <p:cNvSpPr/>
            <p:nvPr/>
          </p:nvSpPr>
          <p:spPr>
            <a:xfrm flipV="1">
              <a:off x="3333" y="1253"/>
              <a:ext cx="726" cy="680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headEnd type="none" w="med" len="med"/>
              <a:tailEnd type="none" w="lg" len="lg"/>
            </a:ln>
          </p:spPr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Text Box 3"/>
          <p:cNvSpPr txBox="1"/>
          <p:nvPr/>
        </p:nvSpPr>
        <p:spPr>
          <a:xfrm>
            <a:off x="2403475" y="581025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sz="2400" u="none" dirty="0">
              <a:latin typeface="Times New Roman" panose="02020603050405020304" pitchFamily="18" charset="0"/>
            </a:endParaRPr>
          </a:p>
        </p:txBody>
      </p:sp>
      <p:sp>
        <p:nvSpPr>
          <p:cNvPr id="96260" name="Rectangle 4"/>
          <p:cNvSpPr/>
          <p:nvPr/>
        </p:nvSpPr>
        <p:spPr>
          <a:xfrm>
            <a:off x="852805" y="1557020"/>
            <a:ext cx="110604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u="none" dirty="0">
                <a:solidFill>
                  <a:srgbClr val="FF00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材料二</a:t>
            </a:r>
            <a:r>
              <a:rPr lang="zh-CN" altLang="en-US" sz="3600" b="1" u="none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王守仁曾经多次参与镇压农民起义和平定地方叛乱，由此他认识到</a:t>
            </a:r>
            <a:r>
              <a:rPr lang="zh-CN" altLang="en-US" sz="3600" b="1" u="none" dirty="0">
                <a:latin typeface="Times New Roman" panose="02020603050405020304" pitchFamily="18" charset="0"/>
                <a:ea typeface="仿宋_GB2312" panose="02010609030101010101" pitchFamily="49" charset="-122"/>
              </a:rPr>
              <a:t>“</a:t>
            </a:r>
            <a:r>
              <a:rPr lang="zh-CN" altLang="en-US" sz="3600" b="1" u="none" dirty="0">
                <a:solidFill>
                  <a:srgbClr val="CC00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破山贼易，破心中贼难</a:t>
            </a:r>
            <a:r>
              <a:rPr lang="zh-CN" altLang="en-US" sz="3600" b="1" u="none" dirty="0">
                <a:latin typeface="Times New Roman" panose="02020603050405020304" pitchFamily="18" charset="0"/>
                <a:ea typeface="仿宋_GB2312" panose="02010609030101010101" pitchFamily="49" charset="-122"/>
              </a:rPr>
              <a:t>”</a:t>
            </a:r>
            <a:r>
              <a:rPr lang="zh-CN" altLang="en-US" sz="3600" b="1" u="none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。</a:t>
            </a:r>
            <a:endParaRPr lang="zh-CN" altLang="en-US" sz="3600" b="1" u="none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29698" name="Text Box 4"/>
          <p:cNvSpPr txBox="1"/>
          <p:nvPr/>
        </p:nvSpPr>
        <p:spPr>
          <a:xfrm>
            <a:off x="606425" y="777240"/>
            <a:ext cx="5562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2.</a:t>
            </a:r>
            <a:r>
              <a:rPr lang="zh-CN" altLang="en-US" sz="3600" b="1" u="none" dirty="0">
                <a:solidFill>
                  <a:srgbClr val="CC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陆王心学之王阳明：</a:t>
            </a:r>
            <a:endParaRPr lang="zh-CN" altLang="en-US" sz="3600" b="1" u="none" dirty="0">
              <a:solidFill>
                <a:srgbClr val="CC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701" name="Rectangle 5"/>
          <p:cNvSpPr>
            <a:spLocks noRot="1"/>
          </p:cNvSpPr>
          <p:nvPr/>
        </p:nvSpPr>
        <p:spPr>
          <a:xfrm>
            <a:off x="46355" y="15240"/>
            <a:ext cx="9326245" cy="7620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ctr"/>
          <a:p>
            <a:pPr eaLnBrk="0" hangingPunct="0"/>
            <a:r>
              <a:rPr lang="zh-CN" altLang="en-US" sz="4000" b="1" u="none" dirty="0">
                <a:solidFill>
                  <a:schemeClr val="tx2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二、儒学的新发展——宋明理学</a:t>
            </a:r>
            <a:endParaRPr lang="zh-CN" altLang="en-US" sz="4000" b="1" u="none" dirty="0">
              <a:solidFill>
                <a:schemeClr val="tx2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97282" name="Text Box 2"/>
          <p:cNvSpPr txBox="1"/>
          <p:nvPr/>
        </p:nvSpPr>
        <p:spPr>
          <a:xfrm>
            <a:off x="589280" y="2990215"/>
            <a:ext cx="1101280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u="none" dirty="0">
                <a:solidFill>
                  <a:srgbClr val="FF00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材料三：</a:t>
            </a:r>
            <a:r>
              <a:rPr lang="zh-CN" altLang="en-US" sz="3200" b="1" u="none" dirty="0">
                <a:solidFill>
                  <a:srgbClr val="0066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良知即天理。</a:t>
            </a:r>
            <a:endParaRPr lang="zh-CN" altLang="en-US" sz="3200" b="1" u="none" dirty="0">
              <a:solidFill>
                <a:srgbClr val="006600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r>
              <a:rPr lang="zh-CN" altLang="en-US" sz="3200" b="1" u="none" dirty="0">
                <a:solidFill>
                  <a:srgbClr val="0033CC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材料四：</a:t>
            </a:r>
            <a:r>
              <a:rPr lang="zh-CN" altLang="en-US" sz="3200" b="1" u="none" dirty="0">
                <a:solidFill>
                  <a:srgbClr val="0066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知是心的本体，心自然会知。见父自然知孝，见兄自然知弟，见孺子入井自然知恻隐，此便是良知 。</a:t>
            </a:r>
            <a:endParaRPr lang="zh-CN" altLang="en-US" sz="3200" b="1" u="none" dirty="0">
              <a:solidFill>
                <a:srgbClr val="006600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r>
              <a:rPr lang="zh-CN" altLang="en-US" sz="3200" b="1" u="none" dirty="0">
                <a:solidFill>
                  <a:srgbClr val="FF00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材料五：</a:t>
            </a:r>
            <a:r>
              <a:rPr lang="zh-CN" altLang="en-US" sz="3200" b="1" u="none" dirty="0">
                <a:latin typeface="Arial" panose="020B0604020202020204" pitchFamily="34" charset="0"/>
                <a:ea typeface="仿宋_GB2312" panose="02010609030101010101" pitchFamily="49" charset="-122"/>
              </a:rPr>
              <a:t>“</a:t>
            </a:r>
            <a:r>
              <a:rPr lang="zh-CN" altLang="en-US" sz="3200" b="1" u="none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良知良能，愚夫愚妇与圣人同。</a:t>
            </a:r>
            <a:r>
              <a:rPr lang="zh-CN" altLang="en-US" sz="3200" b="1" u="none" dirty="0">
                <a:latin typeface="Arial" panose="020B0604020202020204" pitchFamily="34" charset="0"/>
                <a:ea typeface="仿宋_GB2312" panose="02010609030101010101" pitchFamily="49" charset="-122"/>
              </a:rPr>
              <a:t>”</a:t>
            </a:r>
            <a:endParaRPr lang="zh-CN" altLang="en-US" sz="3200" b="1" u="none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r>
              <a:rPr lang="zh-CN" altLang="en-US" sz="3200" b="1" u="none" dirty="0">
                <a:latin typeface="Arial" panose="020B0604020202020204" pitchFamily="34" charset="0"/>
                <a:ea typeface="仿宋_GB2312" panose="02010609030101010101" pitchFamily="49" charset="-122"/>
              </a:rPr>
              <a:t>“</a:t>
            </a:r>
            <a:r>
              <a:rPr lang="zh-CN" altLang="en-US" sz="3200" b="1" u="none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人胸中各有个圣人。</a:t>
            </a:r>
            <a:r>
              <a:rPr lang="zh-CN" altLang="en-US" sz="3200" b="1" u="none" dirty="0">
                <a:latin typeface="Arial" panose="020B0604020202020204" pitchFamily="34" charset="0"/>
                <a:ea typeface="仿宋_GB2312" panose="02010609030101010101" pitchFamily="49" charset="-122"/>
              </a:rPr>
              <a:t>”</a:t>
            </a:r>
            <a:endParaRPr lang="zh-CN" altLang="en-US" sz="3200" b="1" u="none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r>
              <a:rPr lang="zh-CN" altLang="en-US" sz="3200" b="1" u="none" dirty="0">
                <a:latin typeface="Arial" panose="020B0604020202020204" pitchFamily="34" charset="0"/>
                <a:ea typeface="仿宋_GB2312" panose="02010609030101010101" pitchFamily="49" charset="-122"/>
              </a:rPr>
              <a:t>“</a:t>
            </a:r>
            <a:r>
              <a:rPr lang="zh-CN" altLang="en-US" sz="3200" b="1" u="none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回复良知即可成圣贤</a:t>
            </a:r>
            <a:r>
              <a:rPr lang="zh-CN" altLang="en-US" sz="3200" b="1" u="none" dirty="0">
                <a:latin typeface="Arial" panose="020B0604020202020204" pitchFamily="34" charset="0"/>
                <a:ea typeface="仿宋_GB2312" panose="02010609030101010101" pitchFamily="49" charset="-122"/>
              </a:rPr>
              <a:t>”</a:t>
            </a:r>
            <a:endParaRPr lang="zh-CN" altLang="en-US" sz="3200" b="1" u="none" dirty="0">
              <a:solidFill>
                <a:srgbClr val="006600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97283" name="Text Box 3"/>
          <p:cNvSpPr txBox="1"/>
          <p:nvPr/>
        </p:nvSpPr>
        <p:spPr>
          <a:xfrm>
            <a:off x="6169025" y="4856163"/>
            <a:ext cx="5791200" cy="212280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30000"/>
              </a:spcBef>
            </a:pPr>
            <a:r>
              <a:rPr lang="zh-CN" altLang="en-US" sz="4000" b="1" u="none" dirty="0">
                <a:solidFill>
                  <a:schemeClr val="bg1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良知即天理</a:t>
            </a:r>
            <a:endParaRPr lang="zh-CN" altLang="en-US" sz="4000" b="1" u="none" dirty="0">
              <a:solidFill>
                <a:schemeClr val="bg1"/>
              </a:solidFill>
              <a:latin typeface="Arial" panose="020B0604020202020204" pitchFamily="34" charset="0"/>
              <a:ea typeface="楷体_GB2312" panose="02010609030101010101" pitchFamily="49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4000" b="1" u="none" dirty="0">
                <a:solidFill>
                  <a:schemeClr val="bg1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方法论：“致良知”，即克服私欲，回复良知</a:t>
            </a:r>
            <a:endParaRPr lang="zh-CN" altLang="en-US" sz="4000" b="1" u="none" dirty="0">
              <a:solidFill>
                <a:schemeClr val="bg1"/>
              </a:solidFill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97283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charRg st="6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1000"/>
                                        <p:tgtEl>
                                          <p:spTgt spid="97283">
                                            <p:txEl>
                                              <p:charRg st="6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/>
      <p:bldP spid="97282" grpId="0"/>
      <p:bldP spid="97283" grpId="0" animBg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4755" name="图片 412676" descr="MCj0411862000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733" y="207963"/>
            <a:ext cx="474662" cy="7191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4756" name="组合 412677"/>
          <p:cNvGrpSpPr/>
          <p:nvPr/>
        </p:nvGrpSpPr>
        <p:grpSpPr>
          <a:xfrm>
            <a:off x="242570" y="976630"/>
            <a:ext cx="3241675" cy="76200"/>
            <a:chOff x="612" y="799"/>
            <a:chExt cx="3901" cy="46"/>
          </a:xfrm>
        </p:grpSpPr>
        <p:sp>
          <p:nvSpPr>
            <p:cNvPr id="74766" name="直接连接符 412678"/>
            <p:cNvSpPr/>
            <p:nvPr/>
          </p:nvSpPr>
          <p:spPr>
            <a:xfrm>
              <a:off x="612" y="799"/>
              <a:ext cx="3901" cy="0"/>
            </a:xfrm>
            <a:prstGeom prst="line">
              <a:avLst/>
            </a:prstGeom>
            <a:ln w="9525" cap="flat" cmpd="sng">
              <a:solidFill>
                <a:srgbClr val="8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767" name="直接连接符 412679"/>
            <p:cNvSpPr/>
            <p:nvPr/>
          </p:nvSpPr>
          <p:spPr>
            <a:xfrm>
              <a:off x="612" y="845"/>
              <a:ext cx="3901" cy="0"/>
            </a:xfrm>
            <a:prstGeom prst="line">
              <a:avLst/>
            </a:prstGeom>
            <a:ln w="9525" cap="flat" cmpd="sng">
              <a:solidFill>
                <a:srgbClr val="8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4757" name="矩形 412680"/>
          <p:cNvSpPr/>
          <p:nvPr/>
        </p:nvSpPr>
        <p:spPr>
          <a:xfrm>
            <a:off x="903605" y="158433"/>
            <a:ext cx="74295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4400" b="1" dirty="0">
                <a:solidFill>
                  <a:srgbClr val="CE292F"/>
                </a:solidFill>
                <a:latin typeface="Verdana" panose="020B0604030504040204" pitchFamily="34" charset="0"/>
                <a:ea typeface="华文行楷" panose="02010800040101010101" pitchFamily="2" charset="-122"/>
              </a:rPr>
              <a:t>评理学</a:t>
            </a:r>
            <a:endParaRPr lang="zh-CN" altLang="en-US" sz="4400" b="1" dirty="0">
              <a:solidFill>
                <a:srgbClr val="CE292F"/>
              </a:solidFill>
              <a:latin typeface="Verdana" panose="020B0604030504040204" pitchFamily="34" charset="0"/>
              <a:ea typeface="华文行楷" panose="02010800040101010101" pitchFamily="2" charset="-122"/>
            </a:endParaRPr>
          </a:p>
        </p:txBody>
      </p:sp>
      <p:sp>
        <p:nvSpPr>
          <p:cNvPr id="74758" name="矩形 412681"/>
          <p:cNvSpPr/>
          <p:nvPr/>
        </p:nvSpPr>
        <p:spPr>
          <a:xfrm>
            <a:off x="1992313" y="1567815"/>
            <a:ext cx="7848600" cy="939800"/>
          </a:xfrm>
          <a:prstGeom prst="rect">
            <a:avLst/>
          </a:prstGeom>
          <a:noFill/>
          <a:ln w="2857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三从四德：</a:t>
            </a:r>
            <a:r>
              <a:rPr lang="zh-CN" altLang="en-US" sz="2400" b="1" u="none" dirty="0">
                <a:solidFill>
                  <a:srgbClr val="240088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“三从” ：</a:t>
            </a:r>
            <a:r>
              <a:rPr lang="en-US" altLang="zh-CN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在家从父、出嫁从夫、夫死从子</a:t>
            </a:r>
            <a:endParaRPr lang="en-US" altLang="zh-CN" sz="2400" b="1" u="none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“四德” ：</a:t>
            </a:r>
            <a:r>
              <a:rPr lang="en-US" altLang="zh-CN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妇德、妇言、妇容、妇功</a:t>
            </a:r>
            <a:endParaRPr lang="zh-CN" altLang="en-US" sz="2400" b="1" u="none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4759" name="Text Box 15"/>
          <p:cNvSpPr txBox="1"/>
          <p:nvPr/>
        </p:nvSpPr>
        <p:spPr>
          <a:xfrm>
            <a:off x="3286125" y="3744913"/>
            <a:ext cx="6119813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翻开历史一查</a:t>
            </a:r>
            <a:r>
              <a:rPr lang="en-US" altLang="zh-CN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……</a:t>
            </a:r>
            <a:r>
              <a:rPr lang="zh-CN" altLang="en-US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满本都写着两个字是“吃人” 。</a:t>
            </a:r>
            <a:r>
              <a:rPr lang="zh-CN" altLang="en-US" sz="2400" b="1" u="none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─鲁迅</a:t>
            </a:r>
            <a:endParaRPr lang="zh-CN" altLang="en-US" sz="2400" b="1" u="none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4760" name="图片 412683" descr="贞节牌坊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105" y="4333240"/>
            <a:ext cx="3886835" cy="2494915"/>
          </a:xfrm>
          <a:prstGeom prst="rect">
            <a:avLst/>
          </a:prstGeom>
          <a:noFill/>
          <a:ln w="38100" cap="flat" cmpd="dbl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4761" name="Text Box 7"/>
          <p:cNvSpPr txBox="1"/>
          <p:nvPr/>
        </p:nvSpPr>
        <p:spPr>
          <a:xfrm>
            <a:off x="1992630" y="2833688"/>
            <a:ext cx="7561263" cy="829945"/>
          </a:xfrm>
          <a:prstGeom prst="rect">
            <a:avLst/>
          </a:prstGeom>
          <a:noFill/>
          <a:ln w="38100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“酷吏以法杀人，后儒以理杀人”“人死于法，犹有怜之者；死于理，其谁怜之？” 　　</a:t>
            </a:r>
            <a:r>
              <a:rPr lang="en-US" altLang="zh-CN" sz="2400" b="1" u="none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400" b="1" u="none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清人戴震</a:t>
            </a:r>
            <a:endParaRPr lang="zh-CN" altLang="en-US" sz="2400" b="1" u="none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4762" name="Picture 7" descr="残忍的童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" y="4551680"/>
            <a:ext cx="2538095" cy="227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63" name="Text Box 8"/>
          <p:cNvSpPr txBox="1"/>
          <p:nvPr/>
        </p:nvSpPr>
        <p:spPr>
          <a:xfrm>
            <a:off x="1524000" y="4575175"/>
            <a:ext cx="288925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残忍的童年                </a:t>
            </a:r>
            <a:endParaRPr lang="zh-CN" altLang="en-US" sz="2400" dirty="0">
              <a:solidFill>
                <a:srgbClr val="0000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74764" name="矩形 412689"/>
          <p:cNvSpPr/>
          <p:nvPr/>
        </p:nvSpPr>
        <p:spPr>
          <a:xfrm>
            <a:off x="7000240" y="4761230"/>
            <a:ext cx="1079500" cy="17519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90000"/>
              </a:lnSpc>
            </a:pPr>
            <a:r>
              <a:rPr lang="zh-CN" altLang="en-US" sz="2400" b="1" dirty="0">
                <a:latin typeface="Calibri" panose="020F0502020204030204" charset="0"/>
              </a:rPr>
              <a:t>贞洁牌坊背后的血泪          </a:t>
            </a:r>
            <a:endParaRPr lang="zh-CN" altLang="en-US" sz="2400" b="1" dirty="0">
              <a:latin typeface="Calibri" panose="020F0502020204030204" charset="0"/>
            </a:endParaRPr>
          </a:p>
        </p:txBody>
      </p:sp>
      <p:sp>
        <p:nvSpPr>
          <p:cNvPr id="74765" name="矩形 412690"/>
          <p:cNvSpPr/>
          <p:nvPr/>
        </p:nvSpPr>
        <p:spPr>
          <a:xfrm>
            <a:off x="3069590" y="4817745"/>
            <a:ext cx="3301365" cy="1198880"/>
          </a:xfrm>
          <a:prstGeom prst="rect">
            <a:avLst/>
          </a:prstGeom>
          <a:noFill/>
          <a:ln w="28575" cap="flat" cmpd="sng">
            <a:solidFill>
              <a:srgbClr val="0033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eaLnBrk="0" hangingPunct="0"/>
            <a:r>
              <a:rPr lang="zh-CN" altLang="en-US" sz="2400" b="1" u="none" dirty="0">
                <a:latin typeface="Calibri" panose="020F0502020204030204" charset="0"/>
              </a:rPr>
              <a:t>“存天理，去人欲” </a:t>
            </a:r>
            <a:endParaRPr lang="zh-CN" altLang="en-US" sz="2400" b="1" u="none" dirty="0">
              <a:latin typeface="Calibri" panose="020F0502020204030204" charset="0"/>
            </a:endParaRPr>
          </a:p>
          <a:p>
            <a:pPr eaLnBrk="0" hangingPunct="0"/>
            <a:r>
              <a:rPr lang="zh-CN" altLang="en-US" sz="2400" b="1" u="none" dirty="0">
                <a:latin typeface="Calibri" panose="020F0502020204030204" charset="0"/>
              </a:rPr>
              <a:t>“饿死事小，失节事大”</a:t>
            </a:r>
            <a:endParaRPr lang="zh-CN" altLang="en-US" sz="2400" b="1" u="none" dirty="0">
              <a:latin typeface="Calibri" panose="020F05020202040302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69273" y="6016308"/>
            <a:ext cx="7559675" cy="70802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重男轻女</a:t>
            </a:r>
            <a:r>
              <a:rPr lang="en-US" altLang="zh-CN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;</a:t>
            </a:r>
            <a:r>
              <a:rPr lang="zh-CN" altLang="en-US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轻视个体自由</a:t>
            </a:r>
            <a:endParaRPr lang="zh-CN" altLang="en-US" sz="40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92515" y="1412558"/>
            <a:ext cx="3167063" cy="70675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重男轻女</a:t>
            </a:r>
            <a:endParaRPr lang="zh-CN" altLang="en-US" sz="40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92515" y="2507615"/>
            <a:ext cx="3168015" cy="70675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sz="4000" b="1" dirty="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</a:rPr>
              <a:t>重礼轻法</a:t>
            </a:r>
            <a:endParaRPr lang="zh-CN" altLang="en-US" sz="4000" b="1" dirty="0">
              <a:solidFill>
                <a:sysClr val="window" lastClr="FFFF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97475" y="3745230"/>
            <a:ext cx="6662420" cy="70675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sz="4000" b="1" dirty="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</a:rPr>
              <a:t>因循守旧、重义轻利</a:t>
            </a:r>
            <a:r>
              <a:rPr lang="en-US" altLang="zh-CN" sz="4000" b="1" dirty="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</a:rPr>
              <a:t>……</a:t>
            </a:r>
            <a:endParaRPr lang="en-US" altLang="zh-CN" sz="4000" b="1" dirty="0">
              <a:solidFill>
                <a:sysClr val="window" lastClr="FFFF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>
                                        <p:cTn id="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5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5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>
                                        <p:cTn id="5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6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>
                                        <p:cTn id="6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4" grpId="0"/>
      <p:bldP spid="74765" grpId="0" bldLvl="0" animBg="1"/>
      <p:bldP spid="74759" grpId="0"/>
      <p:bldP spid="7" grpId="0" bldLvl="0" animBg="1"/>
      <p:bldP spid="74763" grpId="0"/>
      <p:bldP spid="74758" grpId="0" bldLvl="0" animBg="1"/>
      <p:bldP spid="6" grpId="0" bldLvl="0" animBg="1"/>
      <p:bldP spid="74761" grpId="0" bldLvl="0" animBg="1"/>
      <p:bldP spid="4" grpId="0" bldLvl="0" animBg="1"/>
      <p:bldP spid="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框 57345"/>
          <p:cNvSpPr txBox="1"/>
          <p:nvPr/>
        </p:nvSpPr>
        <p:spPr>
          <a:xfrm>
            <a:off x="356235" y="885508"/>
            <a:ext cx="273685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b="1" u="none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200" b="1" u="none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、消极：</a:t>
            </a:r>
            <a:endParaRPr lang="zh-CN" altLang="en-US" sz="3200" b="1" u="none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7347" name="文本框 57346"/>
          <p:cNvSpPr txBox="1"/>
          <p:nvPr/>
        </p:nvSpPr>
        <p:spPr>
          <a:xfrm>
            <a:off x="1914525" y="1009015"/>
            <a:ext cx="94589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u="none" dirty="0">
                <a:solidFill>
                  <a:srgbClr val="0000C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       用三纲五常维系封建专制制度，</a:t>
            </a:r>
            <a:r>
              <a:rPr lang="zh-CN" altLang="en-US" sz="2400" b="1" u="none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压抑、扼杀人们的自然欲求。</a:t>
            </a:r>
            <a:endParaRPr lang="zh-CN" altLang="en-US" sz="2400" b="1" u="none" dirty="0">
              <a:solidFill>
                <a:schemeClr val="tx1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7348" name="文本框 57347"/>
          <p:cNvSpPr txBox="1"/>
          <p:nvPr/>
        </p:nvSpPr>
        <p:spPr>
          <a:xfrm>
            <a:off x="2782888" y="2903538"/>
            <a:ext cx="3098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endParaRPr lang="zh-CN" altLang="en-US" sz="3200" b="1" u="none" dirty="0">
              <a:solidFill>
                <a:srgbClr val="3333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7349" name="文本框 57348"/>
          <p:cNvSpPr txBox="1"/>
          <p:nvPr/>
        </p:nvSpPr>
        <p:spPr>
          <a:xfrm>
            <a:off x="1612900" y="2304733"/>
            <a:ext cx="6769100" cy="3538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sz="2800" b="1" u="none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⑴</a:t>
            </a:r>
            <a:r>
              <a:rPr lang="zh-CN" altLang="en-US" sz="3200" b="1" u="none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尊卑</a:t>
            </a:r>
            <a:r>
              <a:rPr lang="zh-CN" altLang="en-US" sz="32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等级</a:t>
            </a:r>
            <a:r>
              <a:rPr lang="zh-CN" altLang="en-US" sz="3200" b="1" u="none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观念；</a:t>
            </a:r>
            <a:endParaRPr lang="zh-CN" altLang="en-US" sz="3200" b="1" u="none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eaLnBrk="0" hangingPunct="0">
              <a:spcBef>
                <a:spcPct val="50000"/>
              </a:spcBef>
              <a:buClrTx/>
            </a:pPr>
            <a:r>
              <a:rPr lang="zh-CN" altLang="en-US" sz="2800" b="1" u="none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⑵</a:t>
            </a:r>
            <a:r>
              <a:rPr lang="zh-CN" altLang="en-US" sz="32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重男轻女</a:t>
            </a:r>
            <a:r>
              <a:rPr lang="zh-CN" altLang="en-US" sz="3200" b="1" u="none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的观念；</a:t>
            </a:r>
            <a:endParaRPr lang="zh-CN" altLang="en-US" sz="3200" b="1" u="none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eaLnBrk="0" hangingPunct="0">
              <a:spcBef>
                <a:spcPct val="50000"/>
              </a:spcBef>
              <a:buClrTx/>
            </a:pPr>
            <a:r>
              <a:rPr lang="zh-CN" altLang="en-US" sz="2800" b="1" u="none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⑶</a:t>
            </a:r>
            <a:r>
              <a:rPr lang="zh-CN" altLang="en-US" sz="32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轻视自然科学</a:t>
            </a:r>
            <a:r>
              <a:rPr lang="zh-CN" altLang="en-US" sz="3200" b="1" u="none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的观念；</a:t>
            </a:r>
            <a:endParaRPr lang="zh-CN" altLang="en-US" sz="3200" b="1" u="none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eaLnBrk="0" hangingPunct="0">
              <a:spcBef>
                <a:spcPct val="50000"/>
              </a:spcBef>
              <a:buClrTx/>
            </a:pPr>
            <a:r>
              <a:rPr lang="zh-CN" altLang="en-US" sz="2800" b="1" u="none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⑷</a:t>
            </a:r>
            <a:r>
              <a:rPr lang="zh-CN" altLang="en-US" sz="32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轻视个体自由</a:t>
            </a:r>
            <a:r>
              <a:rPr lang="zh-CN" altLang="en-US" sz="3200" b="1" u="none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的观念；</a:t>
            </a:r>
            <a:endParaRPr lang="zh-CN" altLang="en-US" sz="3200" b="1" u="none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eaLnBrk="0" hangingPunct="0">
              <a:spcBef>
                <a:spcPct val="50000"/>
              </a:spcBef>
              <a:buClrTx/>
            </a:pPr>
            <a:r>
              <a:rPr lang="zh-CN" altLang="en-US" sz="2800" b="1" u="none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⑸</a:t>
            </a:r>
            <a:r>
              <a:rPr lang="zh-CN" altLang="en-US" sz="32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重礼轻法</a:t>
            </a:r>
            <a:r>
              <a:rPr lang="zh-CN" altLang="en-US" sz="3200" b="1" u="none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的观念等。</a:t>
            </a:r>
            <a:endParaRPr lang="zh-CN" altLang="en-US" sz="3200" b="1" u="none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68425" y="1469390"/>
            <a:ext cx="109080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（儒学士大夫积极维护封建统治秩序，还致力于社会道德教化工作）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74757" name="矩形 412680"/>
          <p:cNvSpPr/>
          <p:nvPr/>
        </p:nvSpPr>
        <p:spPr>
          <a:xfrm>
            <a:off x="6902450" y="3044825"/>
            <a:ext cx="5016500" cy="768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4400" b="1" dirty="0">
                <a:solidFill>
                  <a:srgbClr val="A50021"/>
                </a:solidFill>
                <a:latin typeface="微软雅黑" panose="020B0503020204020204" charset="-122"/>
                <a:ea typeface="微软雅黑" panose="020B0503020204020204" charset="-122"/>
              </a:rPr>
              <a:t>不可取</a:t>
            </a:r>
            <a:endParaRPr lang="zh-CN" altLang="en-US" sz="4400" b="1" dirty="0">
              <a:solidFill>
                <a:srgbClr val="A500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536" name="Rectangle 8"/>
          <p:cNvSpPr>
            <a:spLocks noRot="1"/>
          </p:cNvSpPr>
          <p:nvPr/>
        </p:nvSpPr>
        <p:spPr>
          <a:xfrm>
            <a:off x="36830" y="29845"/>
            <a:ext cx="9060180" cy="7620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ctr"/>
          <a:p>
            <a:pPr eaLnBrk="0" hangingPunct="0"/>
            <a:r>
              <a:rPr lang="zh-CN" altLang="en-US" sz="4000" b="1" u="none" dirty="0">
                <a:solidFill>
                  <a:schemeClr val="tx2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四、宋明理学的影响：</a:t>
            </a:r>
            <a:endParaRPr lang="zh-CN" altLang="en-US" sz="4000" b="1" u="none" dirty="0">
              <a:solidFill>
                <a:schemeClr val="tx2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  <p:bldP spid="57349" grpId="0"/>
      <p:bldP spid="2" grpId="0"/>
      <p:bldP spid="747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4"/>
          <p:cNvSpPr>
            <a:spLocks noChangeArrowheads="1"/>
          </p:cNvSpPr>
          <p:nvPr/>
        </p:nvSpPr>
        <p:spPr bwMode="auto">
          <a:xfrm>
            <a:off x="1787525" y="242888"/>
            <a:ext cx="8610600" cy="583565"/>
          </a:xfrm>
          <a:prstGeom prst="rect">
            <a:avLst/>
          </a:prstGeom>
          <a:pattFill prst="pct5">
            <a:fgClr>
              <a:schemeClr val="accent1">
                <a:alpha val="70195"/>
              </a:schemeClr>
            </a:fgClr>
            <a:bgClr>
              <a:schemeClr val="bg1">
                <a:alpha val="70195"/>
              </a:schemeClr>
            </a:bgClr>
          </a:pattFill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仁者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必然无私无畏、大智大勇、襟怀磊落、仁民爱物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1828800" y="6005513"/>
            <a:ext cx="8534400" cy="583565"/>
          </a:xfrm>
          <a:prstGeom prst="rect">
            <a:avLst/>
          </a:prstGeom>
          <a:pattFill prst="pct5">
            <a:fgClr>
              <a:schemeClr val="accent1">
                <a:alpha val="70195"/>
              </a:schemeClr>
            </a:fgClr>
            <a:bgClr>
              <a:schemeClr val="bg1">
                <a:alpha val="70195"/>
              </a:schemeClr>
            </a:bgClr>
          </a:pattFill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隶书" panose="02010600030101010101" pitchFamily="49" charset="-122"/>
                <a:ea typeface="隶书" panose="02010600030101010101" pitchFamily="49" charset="-122"/>
                <a:cs typeface="+mn-cs"/>
              </a:rPr>
              <a:t>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隶书" panose="02010600030101010101" pitchFamily="49" charset="-122"/>
                <a:ea typeface="隶书" panose="02010600030101010101" pitchFamily="49" charset="-122"/>
                <a:cs typeface="+mn-cs"/>
              </a:rPr>
              <a:t>仁”是人的爱心及一切道德价值的终极源泉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隶书" panose="02010600030101010101" pitchFamily="49" charset="-122"/>
              <a:ea typeface="隶书" panose="02010600030101010101" pitchFamily="49" charset="-122"/>
              <a:cs typeface="+mn-cs"/>
            </a:endParaRPr>
          </a:p>
        </p:txBody>
      </p:sp>
      <p:pic>
        <p:nvPicPr>
          <p:cNvPr id="36868" name="Picture 9" descr="文天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775" y="1265238"/>
            <a:ext cx="1243013" cy="198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0583" name="Rectangle 7" descr="5%"/>
          <p:cNvSpPr>
            <a:spLocks noChangeArrowheads="1"/>
          </p:cNvSpPr>
          <p:nvPr/>
        </p:nvSpPr>
        <p:spPr bwMode="auto">
          <a:xfrm>
            <a:off x="3214688" y="1512888"/>
            <a:ext cx="2881313" cy="1876425"/>
          </a:xfrm>
          <a:prstGeom prst="rect">
            <a:avLst/>
          </a:prstGeom>
          <a:pattFill prst="pct5">
            <a:fgClr>
              <a:schemeClr val="accent1">
                <a:alpha val="70000"/>
              </a:schemeClr>
            </a:fgClr>
            <a:bgClr>
              <a:schemeClr val="bg1">
                <a:alpha val="70000"/>
              </a:schemeClr>
            </a:bgClr>
          </a:pattFill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人生自古谁无死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留取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丹心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照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汗青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文天祥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80584" name="Rectangle 8" descr="5%"/>
          <p:cNvSpPr>
            <a:spLocks noChangeArrowheads="1"/>
          </p:cNvSpPr>
          <p:nvPr/>
        </p:nvSpPr>
        <p:spPr bwMode="auto">
          <a:xfrm>
            <a:off x="7532688" y="1509713"/>
            <a:ext cx="2895600" cy="1383665"/>
          </a:xfrm>
          <a:prstGeom prst="rect">
            <a:avLst/>
          </a:prstGeom>
          <a:pattFill prst="pct5">
            <a:fgClr>
              <a:schemeClr val="accent1">
                <a:alpha val="70000"/>
              </a:schemeClr>
            </a:fgClr>
            <a:bgClr>
              <a:schemeClr val="bg1">
                <a:alpha val="70000"/>
              </a:schemeClr>
            </a:bgClr>
          </a:pattFill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粉身碎骨浑不怕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要留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清白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在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人间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于谦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36871" name="Picture 9" descr="于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1265238"/>
            <a:ext cx="1436688" cy="198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0586" name="Rectangle 10" descr="5%"/>
          <p:cNvSpPr>
            <a:spLocks noChangeArrowheads="1"/>
          </p:cNvSpPr>
          <p:nvPr/>
        </p:nvSpPr>
        <p:spPr bwMode="auto">
          <a:xfrm>
            <a:off x="3214688" y="3892550"/>
            <a:ext cx="2819400" cy="1383665"/>
          </a:xfrm>
          <a:prstGeom prst="rect">
            <a:avLst/>
          </a:prstGeom>
          <a:pattFill prst="pct5">
            <a:fgClr>
              <a:schemeClr val="accent1">
                <a:alpha val="70000"/>
              </a:schemeClr>
            </a:fgClr>
            <a:bgClr>
              <a:schemeClr val="bg1">
                <a:alpha val="70000"/>
              </a:schemeClr>
            </a:bgClr>
          </a:pattFill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苟利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国家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生死以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岂因祸福避趋之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清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林则徐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36873" name="Picture 9" descr="林则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8" y="3519488"/>
            <a:ext cx="1322387" cy="20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0588" name="Rectangle 12" descr="5%"/>
          <p:cNvSpPr>
            <a:spLocks noChangeArrowheads="1"/>
          </p:cNvSpPr>
          <p:nvPr/>
        </p:nvSpPr>
        <p:spPr bwMode="auto">
          <a:xfrm>
            <a:off x="7537450" y="3892550"/>
            <a:ext cx="2895600" cy="1383665"/>
          </a:xfrm>
          <a:prstGeom prst="rect">
            <a:avLst/>
          </a:prstGeom>
          <a:pattFill prst="pct5">
            <a:fgClr>
              <a:schemeClr val="accent1">
                <a:alpha val="70000"/>
              </a:schemeClr>
            </a:fgClr>
            <a:bgClr>
              <a:schemeClr val="bg1">
                <a:alpha val="70000"/>
              </a:schemeClr>
            </a:bgClr>
          </a:pattFill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粉身碎骨寻常事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但愿牺牲报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国家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清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秋瑾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36875" name="Picture 13" descr="s_a0acaf1c2759e9ade0fc47537f482b493169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19488"/>
            <a:ext cx="1455738" cy="20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76" name="Rectangle 17"/>
          <p:cNvSpPr/>
          <p:nvPr/>
        </p:nvSpPr>
        <p:spPr>
          <a:xfrm>
            <a:off x="7086600" y="5531644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ldLvl="0" animBg="1"/>
      <p:bldP spid="21507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Text Box 2"/>
          <p:cNvSpPr txBox="1"/>
          <p:nvPr/>
        </p:nvSpPr>
        <p:spPr>
          <a:xfrm>
            <a:off x="982980" y="-175260"/>
            <a:ext cx="9802495" cy="683196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>
              <a:lnSpc>
                <a:spcPct val="152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4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名校校训</a:t>
            </a:r>
            <a:endParaRPr lang="en-US" altLang="zh-CN" sz="4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2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4400" b="1" dirty="0">
                <a:latin typeface="楷体_GB2312" panose="02010609030101010101" pitchFamily="49" charset="-122"/>
                <a:ea typeface="宋体" panose="02010600030101010101" pitchFamily="2" charset="-122"/>
              </a:rPr>
              <a:t>清华大学：自强不息 厚德载物 </a:t>
            </a:r>
            <a:endParaRPr lang="zh-CN" altLang="en-US" sz="4400" b="1" dirty="0">
              <a:latin typeface="楷体_GB2312" panose="02010609030101010101" pitchFamily="49" charset="-122"/>
              <a:ea typeface="宋体" panose="02010600030101010101" pitchFamily="2" charset="-122"/>
            </a:endParaRPr>
          </a:p>
          <a:p>
            <a:pPr>
              <a:lnSpc>
                <a:spcPct val="152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4400" b="1" dirty="0">
                <a:latin typeface="楷体_GB2312" panose="02010609030101010101" pitchFamily="49" charset="-122"/>
                <a:ea typeface="宋体" panose="02010600030101010101" pitchFamily="2" charset="-122"/>
              </a:rPr>
              <a:t>南开大学：允公允能 日新月异</a:t>
            </a:r>
            <a:endParaRPr lang="en-US" altLang="zh-CN" sz="4400" b="1" dirty="0">
              <a:latin typeface="楷体_GB2312" panose="02010609030101010101" pitchFamily="49" charset="-122"/>
              <a:ea typeface="宋体" panose="02010600030101010101" pitchFamily="2" charset="-122"/>
            </a:endParaRPr>
          </a:p>
          <a:p>
            <a:pPr>
              <a:lnSpc>
                <a:spcPct val="152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4400" b="1" dirty="0">
                <a:latin typeface="楷体_GB2312" panose="02010609030101010101" pitchFamily="49" charset="-122"/>
                <a:ea typeface="宋体" panose="02010600030101010101" pitchFamily="2" charset="-122"/>
              </a:rPr>
              <a:t>四川大学：精韧不怠 日近有功</a:t>
            </a:r>
            <a:endParaRPr lang="en-US" altLang="zh-CN" sz="4400" b="1" dirty="0">
              <a:latin typeface="楷体_GB2312" panose="02010609030101010101" pitchFamily="49" charset="-122"/>
              <a:ea typeface="宋体" panose="02010600030101010101" pitchFamily="2" charset="-122"/>
            </a:endParaRPr>
          </a:p>
          <a:p>
            <a:pPr>
              <a:lnSpc>
                <a:spcPct val="152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4400" b="1" dirty="0">
                <a:latin typeface="楷体_GB2312" panose="02010609030101010101" pitchFamily="49" charset="-122"/>
                <a:ea typeface="宋体" panose="02010600030101010101" pitchFamily="2" charset="-122"/>
              </a:rPr>
              <a:t>南京大学：诚朴雄伟 励学敦行 </a:t>
            </a:r>
            <a:endParaRPr lang="zh-CN" altLang="en-US" sz="4400" b="1" dirty="0">
              <a:latin typeface="楷体_GB2312" panose="02010609030101010101" pitchFamily="49" charset="-122"/>
              <a:ea typeface="宋体" panose="02010600030101010101" pitchFamily="2" charset="-122"/>
            </a:endParaRPr>
          </a:p>
          <a:p>
            <a:pPr>
              <a:lnSpc>
                <a:spcPct val="152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4400" b="1" dirty="0">
                <a:latin typeface="楷体_GB2312" panose="02010609030101010101" pitchFamily="49" charset="-122"/>
                <a:ea typeface="宋体" panose="02010600030101010101" pitchFamily="2" charset="-122"/>
              </a:rPr>
              <a:t>山东大学：气有浩然 学无止境 </a:t>
            </a:r>
            <a:br>
              <a:rPr lang="zh-CN" altLang="en-US" sz="4400" b="1" dirty="0">
                <a:latin typeface="楷体_GB2312" panose="02010609030101010101" pitchFamily="49" charset="-122"/>
                <a:ea typeface="宋体" panose="02010600030101010101" pitchFamily="2" charset="-122"/>
              </a:rPr>
            </a:br>
            <a:r>
              <a:rPr lang="zh-CN" altLang="en-US" sz="4400" b="1" dirty="0">
                <a:latin typeface="楷体_GB2312" panose="02010609030101010101" pitchFamily="49" charset="-122"/>
                <a:ea typeface="宋体" panose="02010600030101010101" pitchFamily="2" charset="-122"/>
              </a:rPr>
              <a:t>　　　</a:t>
            </a:r>
            <a:endParaRPr lang="zh-CN" altLang="en-US" sz="4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6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4400" b="1" dirty="0">
                <a:solidFill>
                  <a:srgbClr val="FF0000"/>
                </a:solidFill>
                <a:latin typeface="楷体_GB2312" panose="02010609030101010101" pitchFamily="49" charset="-122"/>
                <a:ea typeface="宋体" panose="02010600030101010101" pitchFamily="2" charset="-122"/>
              </a:rPr>
              <a:t>　　　　</a:t>
            </a:r>
            <a:endParaRPr lang="zh-CN" altLang="en-US" sz="4400" b="1" dirty="0">
              <a:solidFill>
                <a:srgbClr val="FF0000"/>
              </a:solidFill>
              <a:latin typeface="楷体_GB2312" panose="02010609030101010101" pitchFamily="49" charset="-122"/>
              <a:ea typeface="宋体" panose="02010600030101010101" pitchFamily="2" charset="-122"/>
            </a:endParaRPr>
          </a:p>
          <a:p>
            <a:endParaRPr lang="zh-CN" altLang="zh-CN" sz="8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pull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框 57345"/>
          <p:cNvSpPr txBox="1"/>
          <p:nvPr/>
        </p:nvSpPr>
        <p:spPr>
          <a:xfrm>
            <a:off x="356235" y="885508"/>
            <a:ext cx="273685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b="1" u="none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200" b="1" u="none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、消极：</a:t>
            </a:r>
            <a:endParaRPr lang="zh-CN" altLang="en-US" sz="3200" b="1" u="none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7347" name="文本框 57346"/>
          <p:cNvSpPr txBox="1"/>
          <p:nvPr/>
        </p:nvSpPr>
        <p:spPr>
          <a:xfrm>
            <a:off x="895985" y="1369695"/>
            <a:ext cx="109639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u="none" dirty="0">
                <a:solidFill>
                  <a:srgbClr val="0000C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       用三纲五常维系封建专制制度，</a:t>
            </a:r>
            <a:r>
              <a:rPr lang="zh-CN" altLang="en-US" sz="2800" b="1" u="none" dirty="0">
                <a:solidFill>
                  <a:srgbClr val="FF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压抑、扼杀人们的自然欲求。</a:t>
            </a:r>
            <a:endParaRPr lang="zh-CN" altLang="en-US" sz="2800" b="1" u="none" dirty="0">
              <a:solidFill>
                <a:schemeClr val="tx1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7348" name="文本框 57347"/>
          <p:cNvSpPr txBox="1"/>
          <p:nvPr/>
        </p:nvSpPr>
        <p:spPr>
          <a:xfrm>
            <a:off x="2782888" y="2903538"/>
            <a:ext cx="3098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endParaRPr lang="zh-CN" altLang="en-US" sz="3200" b="1" u="none" dirty="0">
              <a:solidFill>
                <a:srgbClr val="3333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536" name="Rectangle 8"/>
          <p:cNvSpPr>
            <a:spLocks noRot="1"/>
          </p:cNvSpPr>
          <p:nvPr/>
        </p:nvSpPr>
        <p:spPr>
          <a:xfrm>
            <a:off x="36830" y="29845"/>
            <a:ext cx="9060180" cy="7620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ctr"/>
          <a:p>
            <a:pPr eaLnBrk="0" hangingPunct="0"/>
            <a:r>
              <a:rPr lang="zh-CN" altLang="en-US" sz="4000" b="1" u="none" dirty="0">
                <a:solidFill>
                  <a:schemeClr val="tx2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四、宋明理学的影响：</a:t>
            </a:r>
            <a:endParaRPr lang="zh-CN" altLang="en-US" sz="4000" b="1" u="none" dirty="0">
              <a:solidFill>
                <a:schemeClr val="tx2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4" name="Text Box 13"/>
          <p:cNvSpPr txBox="1"/>
          <p:nvPr/>
        </p:nvSpPr>
        <p:spPr>
          <a:xfrm>
            <a:off x="2303145" y="2201863"/>
            <a:ext cx="7673975" cy="181483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a typeface="华文新魏" panose="02010800040101010101" pitchFamily="2" charset="-122"/>
                <a:sym typeface="+mn-ea"/>
              </a:rPr>
              <a:t>讲求</a:t>
            </a:r>
            <a:r>
              <a:rPr lang="zh-CN" altLang="en-US" sz="2800" b="1" dirty="0">
                <a:solidFill>
                  <a:srgbClr val="0000CC"/>
                </a:solidFill>
                <a:ea typeface="华文新魏" panose="02010800040101010101" pitchFamily="2" charset="-122"/>
                <a:sym typeface="+mn-ea"/>
              </a:rPr>
              <a:t>以理统情、自我节制、发奋立志；</a:t>
            </a:r>
            <a:r>
              <a:rPr lang="en-US" altLang="zh-CN" sz="2800" dirty="0">
                <a:solidFill>
                  <a:srgbClr val="0000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endParaRPr lang="en-US" altLang="zh-CN" sz="2800" dirty="0">
              <a:solidFill>
                <a:srgbClr val="0000CC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ea typeface="华文新魏" panose="02010800040101010101" pitchFamily="2" charset="-122"/>
                <a:sym typeface="+mn-ea"/>
              </a:rPr>
              <a:t>注重</a:t>
            </a:r>
            <a:r>
              <a:rPr lang="zh-CN" altLang="en-US" sz="2800" b="1" dirty="0">
                <a:solidFill>
                  <a:srgbClr val="0000CC"/>
                </a:solidFill>
                <a:ea typeface="华文新魏" panose="02010800040101010101" pitchFamily="2" charset="-122"/>
                <a:sym typeface="+mn-ea"/>
              </a:rPr>
              <a:t>气节、品德； </a:t>
            </a:r>
            <a:endParaRPr lang="zh-CN" altLang="en-US" sz="2800" b="1" dirty="0">
              <a:solidFill>
                <a:srgbClr val="0000CC"/>
              </a:solidFill>
              <a:ea typeface="华文新魏" panose="02010800040101010101" pitchFamily="2" charset="-122"/>
              <a:sym typeface="+mn-ea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ea typeface="华文新魏" panose="02010800040101010101" pitchFamily="2" charset="-122"/>
                <a:sym typeface="+mn-ea"/>
              </a:rPr>
              <a:t>强调</a:t>
            </a:r>
            <a:r>
              <a:rPr lang="zh-CN" altLang="en-US" sz="2800" b="1" dirty="0">
                <a:solidFill>
                  <a:srgbClr val="0000CC"/>
                </a:solidFill>
                <a:ea typeface="华文新魏" panose="02010800040101010101" pitchFamily="2" charset="-122"/>
                <a:sym typeface="+mn-ea"/>
              </a:rPr>
              <a:t>人的社会责任和历史使命；</a:t>
            </a:r>
            <a:endParaRPr lang="en-US" altLang="zh-CN" sz="2800" dirty="0">
              <a:solidFill>
                <a:srgbClr val="0000CC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ea typeface="华文新魏" panose="02010800040101010101" pitchFamily="2" charset="-122"/>
                <a:sym typeface="+mn-ea"/>
              </a:rPr>
              <a:t>塑造</a:t>
            </a:r>
            <a:r>
              <a:rPr lang="zh-CN" altLang="en-US" sz="2800" b="1" dirty="0">
                <a:solidFill>
                  <a:srgbClr val="0000CC"/>
                </a:solidFill>
                <a:ea typeface="华文新魏" panose="02010800040101010101" pitchFamily="2" charset="-122"/>
                <a:sym typeface="+mn-ea"/>
              </a:rPr>
              <a:t>中华民族</a:t>
            </a:r>
            <a:r>
              <a:rPr lang="zh-CN" altLang="en-US" sz="2800" b="1" dirty="0">
                <a:solidFill>
                  <a:srgbClr val="FF0000"/>
                </a:solidFill>
                <a:ea typeface="华文新魏" panose="02010800040101010101" pitchFamily="2" charset="-122"/>
                <a:sym typeface="+mn-ea"/>
              </a:rPr>
              <a:t>性格特征</a:t>
            </a:r>
            <a:r>
              <a:rPr lang="en-US" altLang="zh-CN" sz="2800" b="1" dirty="0">
                <a:solidFill>
                  <a:srgbClr val="FF0000"/>
                </a:solidFill>
                <a:ea typeface="华文新魏" panose="02010800040101010101" pitchFamily="2" charset="-122"/>
                <a:sym typeface="+mn-ea"/>
              </a:rPr>
              <a:t>;</a:t>
            </a:r>
            <a:endParaRPr lang="zh-CN" altLang="en-US" sz="2800" b="1" dirty="0">
              <a:solidFill>
                <a:srgbClr val="0000CC"/>
              </a:solidFill>
              <a:ea typeface="华文新魏" panose="02010800040101010101" pitchFamily="2" charset="-122"/>
            </a:endParaRPr>
          </a:p>
        </p:txBody>
      </p:sp>
      <p:sp>
        <p:nvSpPr>
          <p:cNvPr id="5" name="文本框 57345"/>
          <p:cNvSpPr txBox="1"/>
          <p:nvPr/>
        </p:nvSpPr>
        <p:spPr>
          <a:xfrm>
            <a:off x="363855" y="2201863"/>
            <a:ext cx="273685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b="1" u="none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200" b="1" u="none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、积极：</a:t>
            </a:r>
            <a:endParaRPr lang="zh-CN" altLang="en-US" sz="3200" b="1" u="none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8913" name="Rectangle 14"/>
          <p:cNvSpPr/>
          <p:nvPr/>
        </p:nvSpPr>
        <p:spPr>
          <a:xfrm>
            <a:off x="551815" y="4778375"/>
            <a:ext cx="508254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u="none" dirty="0">
                <a:solidFill>
                  <a:srgbClr val="000099"/>
                </a:solidFill>
                <a:latin typeface="黑体" panose="02010609060101010101" charset="-122"/>
                <a:ea typeface="黑体" panose="02010609060101010101" charset="-122"/>
              </a:rPr>
              <a:t>对宋明理学应采取的态度：</a:t>
            </a:r>
            <a:endParaRPr lang="zh-CN" altLang="en-US" sz="3200" b="1" u="none" dirty="0">
              <a:solidFill>
                <a:srgbClr val="00009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8371" name="Rectangle 15"/>
          <p:cNvSpPr/>
          <p:nvPr/>
        </p:nvSpPr>
        <p:spPr>
          <a:xfrm>
            <a:off x="1368108" y="5487035"/>
            <a:ext cx="792003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u="none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批判、继承、改造；去粗取精，去伪存真。</a:t>
            </a:r>
            <a:endParaRPr lang="zh-CN" altLang="en-US" sz="2400" b="1" u="none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  <p:bldP spid="4" grpId="0" bldLvl="0" animBg="1"/>
      <p:bldP spid="38913" grpId="0"/>
      <p:bldP spid="5837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482" name="表格 20481"/>
          <p:cNvGraphicFramePr/>
          <p:nvPr>
            <p:custDataLst>
              <p:tags r:id="rId1"/>
            </p:custDataLst>
          </p:nvPr>
        </p:nvGraphicFramePr>
        <p:xfrm>
          <a:off x="591185" y="758825"/>
          <a:ext cx="11297285" cy="5919470"/>
        </p:xfrm>
        <a:graphic>
          <a:graphicData uri="http://schemas.openxmlformats.org/drawingml/2006/table">
            <a:tbl>
              <a:tblPr/>
              <a:tblGrid>
                <a:gridCol w="609600"/>
                <a:gridCol w="1720850"/>
                <a:gridCol w="4833620"/>
                <a:gridCol w="4133215"/>
              </a:tblGrid>
              <a:tr h="518160">
                <a:tc gridSpan="2">
                  <a:txBody>
                    <a:bodyPr/>
                    <a:lstStyle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800" b="1" dirty="0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程朱理学</a:t>
                      </a:r>
                      <a:endParaRPr lang="zh-CN" altLang="en-US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800" b="1" dirty="0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陆王心学</a:t>
                      </a:r>
                      <a:endParaRPr lang="zh-CN" altLang="en-US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 rowSpan="4">
                  <a:txBody>
                    <a:bodyPr/>
                    <a:lstStyle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en-US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en-US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en-US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同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800" b="1" dirty="0">
                          <a:solidFill>
                            <a:srgbClr val="0000CC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学派</a:t>
                      </a:r>
                      <a:endParaRPr lang="zh-CN" altLang="en-US" sz="2800" b="1" dirty="0">
                        <a:solidFill>
                          <a:srgbClr val="0000CC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en-US" sz="2800" b="1" dirty="0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+mn-ea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18160"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800" b="1" dirty="0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内容</a:t>
                      </a:r>
                      <a:endParaRPr lang="zh-CN" altLang="en-US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0085"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800" b="1" dirty="0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实质</a:t>
                      </a:r>
                      <a:endParaRPr lang="zh-CN" altLang="en-US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30605"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800" b="1" dirty="0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影响</a:t>
                      </a:r>
                      <a:endParaRPr lang="zh-CN" altLang="en-US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0235">
                <a:tc rowSpan="3"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sym typeface="+mn-ea"/>
                      </a:endParaRPr>
                    </a:p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sym typeface="+mn-ea"/>
                      </a:endParaRPr>
                    </a:p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  <a:sym typeface="+mn-ea"/>
                        </a:rPr>
                        <a:t>异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sym typeface="+mn-ea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en-US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59180"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en-US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4885"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en-US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5562" name="Rectangle 26"/>
          <p:cNvSpPr/>
          <p:nvPr/>
        </p:nvSpPr>
        <p:spPr>
          <a:xfrm>
            <a:off x="3531870" y="1886268"/>
            <a:ext cx="68754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继承</a:t>
            </a:r>
            <a:r>
              <a:rPr lang="zh-CN" altLang="en-US" sz="2400" b="1" u="none" dirty="0">
                <a:solidFill>
                  <a:srgbClr val="080808"/>
                </a:solidFill>
                <a:effectLst/>
                <a:latin typeface="+mn-ea"/>
                <a:cs typeface="+mn-ea"/>
              </a:rPr>
              <a:t>儒学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仁、礼</a:t>
            </a:r>
            <a:r>
              <a:rPr lang="zh-CN" altLang="en-US" sz="2400" b="1" u="none" dirty="0">
                <a:solidFill>
                  <a:srgbClr val="080808"/>
                </a:solidFill>
                <a:effectLst/>
                <a:latin typeface="+mn-ea"/>
                <a:cs typeface="+mn-ea"/>
              </a:rPr>
              <a:t>思想；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世界</a:t>
            </a:r>
            <a:r>
              <a:rPr lang="zh-CN" altLang="en-US" sz="2400" b="1" u="none" dirty="0">
                <a:solidFill>
                  <a:srgbClr val="080808"/>
                </a:solidFill>
                <a:effectLst/>
                <a:latin typeface="+mn-ea"/>
                <a:cs typeface="+mn-ea"/>
              </a:rPr>
              <a:t>的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本原</a:t>
            </a:r>
            <a:r>
              <a:rPr lang="zh-CN" altLang="en-US" sz="2400" b="1" u="none" dirty="0">
                <a:solidFill>
                  <a:srgbClr val="080808"/>
                </a:solidFill>
                <a:effectLst/>
                <a:latin typeface="+mn-ea"/>
                <a:cs typeface="+mn-ea"/>
              </a:rPr>
              <a:t>是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“理”</a:t>
            </a:r>
            <a:endParaRPr kumimoji="1" lang="zh-CN" altLang="en-US" sz="2400" b="1" u="none" dirty="0" smtClean="0">
              <a:ln>
                <a:noFill/>
              </a:ln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5563" name="Rectangle 27"/>
          <p:cNvSpPr/>
          <p:nvPr/>
        </p:nvSpPr>
        <p:spPr>
          <a:xfrm>
            <a:off x="2955290" y="2346960"/>
            <a:ext cx="92348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400" b="1" u="none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zh-CN" altLang="en-US" sz="2400" b="1" u="none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儒家的纲常伦理</a:t>
            </a:r>
            <a:r>
              <a:rPr lang="zh-CN" altLang="en-US" sz="2400" b="1" u="none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约束</a:t>
            </a:r>
            <a:r>
              <a:rPr lang="zh-CN" altLang="en-US" sz="2400" b="1" u="none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社会，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遏制</a:t>
            </a:r>
            <a:r>
              <a:rPr lang="zh-CN" altLang="en-US" sz="2400" b="1" u="none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人的自然欲求，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维护</a:t>
            </a:r>
            <a:r>
              <a:rPr lang="zh-CN" altLang="en-US" sz="2400" b="1" u="none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专制统治。</a:t>
            </a:r>
            <a:endParaRPr lang="zh-CN" altLang="en-US" sz="2400" b="1" u="none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5564" name="Rectangle 28"/>
          <p:cNvSpPr/>
          <p:nvPr/>
        </p:nvSpPr>
        <p:spPr>
          <a:xfrm>
            <a:off x="3946208" y="2994343"/>
            <a:ext cx="692785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u="none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扼杀</a:t>
            </a:r>
            <a:r>
              <a:rPr lang="zh-CN" altLang="en-US" sz="2400" b="1" u="none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人们的欲求</a:t>
            </a:r>
            <a:r>
              <a:rPr lang="en-US" altLang="zh-CN" sz="2400" b="1" u="none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 u="none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有助于专制统治</a:t>
            </a:r>
            <a:r>
              <a:rPr lang="en-US" altLang="zh-CN" sz="2400" b="1" u="none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endParaRPr lang="en-US" altLang="zh-CN" sz="2400" b="1" u="none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对塑造</a:t>
            </a:r>
            <a:r>
              <a:rPr lang="zh-CN" altLang="en-US" sz="2400" b="1" u="none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中华民族的性格</a:t>
            </a:r>
            <a:r>
              <a:rPr lang="zh-CN" altLang="en-US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都起了</a:t>
            </a:r>
            <a:r>
              <a:rPr lang="zh-CN" altLang="en-US" sz="2400" b="1" u="none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积极</a:t>
            </a:r>
            <a:r>
              <a:rPr lang="zh-CN" altLang="en-US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作用</a:t>
            </a:r>
            <a:endParaRPr lang="zh-CN" altLang="en-US" sz="2400" b="1" u="none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8130" y="4227195"/>
            <a:ext cx="110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b="1" u="none" dirty="0" smtClean="0">
                <a:ln>
                  <a:noFill/>
                </a:ln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本体论</a:t>
            </a:r>
            <a:endParaRPr lang="zh-CN" altLang="en-US" sz="2400" u="none"/>
          </a:p>
        </p:txBody>
      </p:sp>
      <p:sp>
        <p:nvSpPr>
          <p:cNvPr id="3" name="文本框 2"/>
          <p:cNvSpPr txBox="1"/>
          <p:nvPr/>
        </p:nvSpPr>
        <p:spPr>
          <a:xfrm>
            <a:off x="1395095" y="4825365"/>
            <a:ext cx="1101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u="none" dirty="0" smtClean="0">
                <a:ln>
                  <a:noFill/>
                </a:ln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方法论</a:t>
            </a:r>
            <a:endParaRPr lang="zh-CN" altLang="en-US" sz="2400" u="none" dirty="0">
              <a:solidFill>
                <a:srgbClr val="080808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2060" y="5835650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u="none" dirty="0" smtClean="0">
                <a:ln>
                  <a:noFill/>
                </a:ln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哲学范畴</a:t>
            </a:r>
            <a:endParaRPr lang="zh-CN" altLang="en-US" sz="2400" u="none" dirty="0">
              <a:solidFill>
                <a:srgbClr val="080808"/>
              </a:solidFill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</p:txBody>
      </p:sp>
      <p:sp>
        <p:nvSpPr>
          <p:cNvPr id="66586" name="Rectangle 26"/>
          <p:cNvSpPr/>
          <p:nvPr/>
        </p:nvSpPr>
        <p:spPr>
          <a:xfrm>
            <a:off x="3460750" y="4117975"/>
            <a:ext cx="34836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2400" b="1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理</a:t>
            </a:r>
            <a:r>
              <a:rPr lang="zh-CN" altLang="en-US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”是万物的本源</a:t>
            </a:r>
            <a:endParaRPr lang="zh-CN" altLang="en-US" sz="2400" b="0" u="none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6587" name="Rectangle 27"/>
          <p:cNvSpPr/>
          <p:nvPr/>
        </p:nvSpPr>
        <p:spPr>
          <a:xfrm>
            <a:off x="7894955" y="4117975"/>
            <a:ext cx="30930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400" b="1" u="none" dirty="0">
                <a:solidFill>
                  <a:srgbClr val="080808"/>
                </a:solidFill>
                <a:effectLst/>
                <a:latin typeface="+mn-ea"/>
                <a:cs typeface="+mn-ea"/>
                <a:sym typeface="+mn-ea"/>
              </a:rPr>
              <a:t>“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心</a:t>
            </a:r>
            <a:r>
              <a:rPr lang="zh-CN" altLang="en-US" sz="2400" b="1" u="none" dirty="0">
                <a:solidFill>
                  <a:srgbClr val="080808"/>
                </a:solidFill>
                <a:effectLst/>
                <a:latin typeface="+mn-ea"/>
                <a:cs typeface="+mn-ea"/>
                <a:sym typeface="+mn-ea"/>
              </a:rPr>
              <a:t>”是万物的本源</a:t>
            </a:r>
            <a:endParaRPr lang="zh-CN" altLang="en-US" sz="2400" b="1" u="none" dirty="0">
              <a:solidFill>
                <a:srgbClr val="080808"/>
              </a:solidFill>
              <a:effectLst/>
              <a:latin typeface="+mn-ea"/>
              <a:cs typeface="+mn-ea"/>
            </a:endParaRPr>
          </a:p>
        </p:txBody>
      </p:sp>
      <p:sp>
        <p:nvSpPr>
          <p:cNvPr id="66590" name="Rectangle 30"/>
          <p:cNvSpPr/>
          <p:nvPr/>
        </p:nvSpPr>
        <p:spPr>
          <a:xfrm>
            <a:off x="3946525" y="5992178"/>
            <a:ext cx="31670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u="none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客观唯心主义</a:t>
            </a:r>
            <a:endParaRPr lang="zh-CN" altLang="en-US" sz="2400" b="1" u="none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591" name="Rectangle 31"/>
          <p:cNvSpPr/>
          <p:nvPr/>
        </p:nvSpPr>
        <p:spPr>
          <a:xfrm>
            <a:off x="8136255" y="5992178"/>
            <a:ext cx="29527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u="none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主观唯心主义</a:t>
            </a:r>
            <a:endParaRPr lang="zh-CN" altLang="en-US" sz="2400" b="1" u="none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1522" name="Text Box 34"/>
          <p:cNvSpPr txBox="1"/>
          <p:nvPr/>
        </p:nvSpPr>
        <p:spPr>
          <a:xfrm>
            <a:off x="3816985" y="4763770"/>
            <a:ext cx="27717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u="none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强调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“格物致知</a:t>
            </a:r>
            <a:r>
              <a:rPr kumimoji="1" lang="zh-CN" altLang="en-US" sz="2400" b="1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1523" name="Text Box 35"/>
          <p:cNvSpPr txBox="1"/>
          <p:nvPr/>
        </p:nvSpPr>
        <p:spPr>
          <a:xfrm>
            <a:off x="7689215" y="4791075"/>
            <a:ext cx="3505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u="none" dirty="0">
                <a:solidFill>
                  <a:srgbClr val="080808"/>
                </a:solidFill>
                <a:effectLst/>
                <a:latin typeface="+mn-ea"/>
                <a:cs typeface="+mn-ea"/>
              </a:rPr>
              <a:t>“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发明本心</a:t>
            </a:r>
            <a:r>
              <a:rPr lang="zh-CN" altLang="en-US" sz="2400" b="1" u="none" dirty="0">
                <a:solidFill>
                  <a:srgbClr val="080808"/>
                </a:solidFill>
                <a:effectLst/>
                <a:latin typeface="+mn-ea"/>
                <a:cs typeface="+mn-ea"/>
              </a:rPr>
              <a:t>”,“</a:t>
            </a:r>
            <a:r>
              <a:rPr kumimoji="1" lang="zh-CN" altLang="en-US" sz="2400" b="1" u="none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致良知</a:t>
            </a:r>
            <a:r>
              <a:rPr lang="zh-CN" altLang="en-US" sz="2400" b="1" u="none" dirty="0">
                <a:solidFill>
                  <a:srgbClr val="080808"/>
                </a:solidFill>
                <a:effectLst/>
                <a:latin typeface="+mn-ea"/>
                <a:cs typeface="+mn-ea"/>
              </a:rPr>
              <a:t>”</a:t>
            </a:r>
            <a:endParaRPr lang="zh-CN" altLang="en-US" sz="2400" b="1" u="none" dirty="0">
              <a:solidFill>
                <a:srgbClr val="080808"/>
              </a:solidFill>
              <a:effectLst/>
              <a:latin typeface="+mn-ea"/>
              <a:cs typeface="+mn-ea"/>
            </a:endParaRPr>
          </a:p>
        </p:txBody>
      </p:sp>
      <p:sp>
        <p:nvSpPr>
          <p:cNvPr id="191524" name="Text Box 36"/>
          <p:cNvSpPr txBox="1">
            <a:spLocks noChangeArrowheads="1"/>
          </p:cNvSpPr>
          <p:nvPr/>
        </p:nvSpPr>
        <p:spPr bwMode="auto">
          <a:xfrm>
            <a:off x="3816985" y="5220970"/>
            <a:ext cx="232664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p>
            <a:pPr marR="0" defTabSz="914400" rtl="0">
              <a:buClrTx/>
              <a:buSzTx/>
              <a:buFontTx/>
              <a:buNone/>
              <a:defRPr/>
            </a:pPr>
            <a:r>
              <a:rPr kumimoji="0" lang="en-US" altLang="zh-CN" sz="2400" b="1" u="none" kern="1200" cap="none" spc="0" normalizeH="0" baseline="0" noProof="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kumimoji="0" lang="zh-CN" altLang="en-US" sz="2400" b="1" u="none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通过外物求理</a:t>
            </a:r>
            <a:r>
              <a:rPr kumimoji="0" lang="en-US" altLang="zh-CN" sz="2400" b="1" u="none" kern="1200" cap="none" spc="0" normalizeH="0" baseline="0" noProof="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kumimoji="0" lang="en-US" altLang="zh-CN" sz="2400" b="1" u="none" kern="1200" cap="none" spc="0" normalizeH="0" baseline="0" noProof="0" dirty="0">
              <a:solidFill>
                <a:srgbClr val="66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1525" name="Text Box 37"/>
          <p:cNvSpPr txBox="1">
            <a:spLocks noChangeArrowheads="1"/>
          </p:cNvSpPr>
          <p:nvPr/>
        </p:nvSpPr>
        <p:spPr bwMode="auto">
          <a:xfrm>
            <a:off x="7895273" y="5251450"/>
            <a:ext cx="263271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p>
            <a:pPr marR="0" defTabSz="914400" rtl="0">
              <a:buClrTx/>
              <a:buSzTx/>
              <a:buFontTx/>
              <a:buNone/>
              <a:defRPr/>
            </a:pPr>
            <a:r>
              <a:rPr kumimoji="0" lang="en-US" altLang="zh-CN" sz="2400" b="1" u="none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kumimoji="0" lang="zh-CN" altLang="en-US" sz="2400" b="1" u="none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通过内心的反省</a:t>
            </a:r>
            <a:r>
              <a:rPr kumimoji="0" lang="en-US" altLang="zh-CN" sz="2400" b="1" u="none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kumimoji="0" lang="en-US" altLang="zh-CN" sz="2400" b="1" u="none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78" name="Text Box 258"/>
          <p:cNvSpPr txBox="1">
            <a:spLocks noChangeArrowheads="1"/>
          </p:cNvSpPr>
          <p:nvPr/>
        </p:nvSpPr>
        <p:spPr bwMode="auto">
          <a:xfrm>
            <a:off x="1548130" y="52705"/>
            <a:ext cx="7308850" cy="706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40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</a:rPr>
              <a:t>比较程朱理学与陆王心学</a:t>
            </a:r>
            <a:endParaRPr kumimoji="0" lang="zh-CN" altLang="en-US" sz="40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8033" y="1260475"/>
            <a:ext cx="38569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都是</a:t>
            </a:r>
            <a:r>
              <a:rPr kumimoji="1" lang="zh-CN" altLang="en-US" sz="2400" b="1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儒学</a:t>
            </a:r>
            <a:r>
              <a:rPr kumimoji="1" lang="zh-CN" altLang="en-US" sz="24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kumimoji="1" lang="zh-CN" altLang="en-US" sz="2400" b="1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表现形式</a:t>
            </a:r>
            <a:r>
              <a:rPr kumimoji="1" lang="en-US" altLang="zh-CN" sz="24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kumimoji="1" lang="zh-CN" altLang="en-US" sz="24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理学</a:t>
            </a:r>
            <a:r>
              <a:rPr kumimoji="1" lang="en-US" altLang="zh-CN" sz="24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kumimoji="1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5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65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6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66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66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9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2000"/>
                                        <p:tgtEl>
                                          <p:spTgt spid="66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2000"/>
                                        <p:tgtEl>
                                          <p:spTgt spid="66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62" grpId="0"/>
      <p:bldP spid="65563" grpId="0"/>
      <p:bldP spid="65564" grpId="0"/>
      <p:bldP spid="66586" grpId="0"/>
      <p:bldP spid="66587" grpId="0"/>
      <p:bldP spid="66590" grpId="0"/>
      <p:bldP spid="66591" grpId="0"/>
      <p:bldP spid="2" grpId="0"/>
      <p:bldP spid="3" grpId="0"/>
      <p:bldP spid="4" grpId="0"/>
      <p:bldP spid="191522" grpId="0"/>
      <p:bldP spid="191523" grpId="0"/>
      <p:bldP spid="191524" grpId="0" bldLvl="0" animBg="1"/>
      <p:bldP spid="191525" grpId="0" bldLvl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49860" y="120650"/>
            <a:ext cx="6005195" cy="63696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00025" indent="-200025"/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2015·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海南高考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·5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北宋僧人契嵩说：儒教“大有为”而“治世”，佛教“大无为”而“治心”，二者皆“圣人之教也，其所出虽不同，而同归于治”。这反映了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A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．佛教主动适应社会现实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           B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．儒、佛开始出现合流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．佛教成为社会主流思想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           D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．儒学统治地位发生动摇</a:t>
            </a:r>
            <a:endParaRPr 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00025" indent="-200025"/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（2014·全国新课标卷Ⅰ高考·25）唐高祖李渊自认为是老子后裔，规定老子地位在孔子之上，佛教位居第三；武则天时明令佛教位在道教之上；后来唐武宗又大规模地“灭佛”。这反映出唐代(　　)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00025" indent="-200025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A．皇帝的好恶决定宗教兴亡           B．道教的社会影响最大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00025" indent="-200025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C．儒学的政治地位最为稳固           D．佛教的社会基础薄弱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54420" y="120650"/>
            <a:ext cx="6037580" cy="63696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00025" indent="-200025"/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3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（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2013·</a:t>
            </a:r>
            <a:r>
              <a:rPr lang="zh-CN" sz="2400" b="1">
                <a:solidFill>
                  <a:srgbClr val="FF0000"/>
                </a:solidFill>
                <a:ea typeface="黑体" panose="02010609060101010101" charset="-122"/>
              </a:rPr>
              <a:t>福建高考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·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16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）</a:t>
            </a:r>
            <a:r>
              <a:rPr lang="zh-CN" sz="2400" b="1">
                <a:ea typeface="宋体" panose="02010600030101010101" pitchFamily="2" charset="-122"/>
              </a:rPr>
              <a:t>朱熹在《漳州劝农文》中说：“请诸父老，常为解说，使后生弟子，知所遵守，去恶从善，取是舍非，爱惜体肤，保守家业”。在此，朱熹（　　）</a:t>
            </a:r>
            <a:r>
              <a:rPr lang="en-US" sz="2400" b="1">
                <a:latin typeface="Times New Roman" panose="02020603050405020304" pitchFamily="18" charset="0"/>
              </a:rPr>
              <a:t>A</a:t>
            </a:r>
            <a:r>
              <a:rPr lang="zh-CN" sz="2400" b="1">
                <a:ea typeface="宋体" panose="02010600030101010101" pitchFamily="2" charset="-122"/>
              </a:rPr>
              <a:t>．教诲后生弟子遵从“三纲五常”   </a:t>
            </a:r>
            <a:r>
              <a:rPr lang="en-US" sz="2400" b="1">
                <a:latin typeface="Times New Roman" panose="02020603050405020304" pitchFamily="18" charset="0"/>
              </a:rPr>
              <a:t> </a:t>
            </a:r>
            <a:r>
              <a:rPr lang="en-US" sz="2400" b="1">
                <a:latin typeface="宋体" panose="02010600030101010101" pitchFamily="2" charset="-122"/>
              </a:rPr>
              <a:t> </a:t>
            </a:r>
            <a:r>
              <a:rPr lang="en-US" sz="2400" b="1">
                <a:latin typeface="Times New Roman" panose="02020603050405020304" pitchFamily="18" charset="0"/>
              </a:rPr>
              <a:t>B</a:t>
            </a:r>
            <a:r>
              <a:rPr lang="zh-CN" sz="2400" b="1">
                <a:ea typeface="宋体" panose="02010600030101010101" pitchFamily="2" charset="-122"/>
              </a:rPr>
              <a:t>．告诫乡亲去恶从善以“慎思明辨”</a:t>
            </a:r>
            <a:endParaRPr lang="en-US" sz="2400" b="1">
              <a:latin typeface="宋体" panose="02010600030101010101" pitchFamily="2" charset="-122"/>
            </a:endParaRPr>
          </a:p>
          <a:p>
            <a:pPr marL="200025" indent="-200025"/>
            <a:r>
              <a:rPr lang="en-US" sz="2400" b="1">
                <a:latin typeface="Times New Roman" panose="02020603050405020304" pitchFamily="18" charset="0"/>
              </a:rPr>
              <a:t>C</a:t>
            </a:r>
            <a:r>
              <a:rPr lang="zh-CN" sz="2400" b="1">
                <a:ea typeface="宋体" panose="02010600030101010101" pitchFamily="2" charset="-122"/>
              </a:rPr>
              <a:t>．灌输以农兴业思想以存“天理”     </a:t>
            </a:r>
            <a:r>
              <a:rPr lang="en-US" sz="2400" b="1">
                <a:latin typeface="Times New Roman" panose="02020603050405020304" pitchFamily="18" charset="0"/>
              </a:rPr>
              <a:t>D</a:t>
            </a:r>
            <a:r>
              <a:rPr lang="zh-CN" sz="2400" b="1">
                <a:ea typeface="宋体" panose="02010600030101010101" pitchFamily="2" charset="-122"/>
              </a:rPr>
              <a:t>．劝导百姓遵循一种“理性”的生活秩序</a:t>
            </a:r>
            <a:endParaRPr lang="zh-CN" sz="2400" b="1">
              <a:ea typeface="宋体" panose="02010600030101010101" pitchFamily="2" charset="-122"/>
            </a:endParaRPr>
          </a:p>
          <a:p>
            <a:pPr marL="200025" indent="-200025"/>
            <a:r>
              <a:rPr lang="en-US" altLang="zh-CN" sz="2400" b="1"/>
              <a:t>4</a:t>
            </a:r>
            <a:r>
              <a:rPr lang="zh-CN" altLang="en-US" sz="2400" b="1"/>
              <a:t>（2013·山东基能·54）唯物主义和唯心主义是哲学的两大基本派别。下列属于唯物主义观点的是（　　）</a:t>
            </a:r>
            <a:endParaRPr lang="zh-CN" altLang="en-US" sz="2400" b="1"/>
          </a:p>
          <a:p>
            <a:pPr marL="200025" indent="-200025"/>
            <a:r>
              <a:rPr lang="zh-CN" altLang="en-US" sz="2400" b="1"/>
              <a:t>A．物是观念的集合                   </a:t>
            </a:r>
            <a:endParaRPr lang="zh-CN" altLang="en-US" sz="2400" b="1"/>
          </a:p>
          <a:p>
            <a:pPr marL="200025" indent="-200025"/>
            <a:r>
              <a:rPr lang="zh-CN" altLang="en-US" sz="2400" b="1"/>
              <a:t>B．心外无物    </a:t>
            </a:r>
            <a:endParaRPr lang="zh-CN" altLang="en-US" sz="2400" b="1"/>
          </a:p>
          <a:p>
            <a:pPr marL="200025" indent="-200025"/>
            <a:r>
              <a:rPr lang="zh-CN" altLang="en-US" sz="2400" b="1"/>
              <a:t>C．吾心即是宇宙                     </a:t>
            </a:r>
            <a:endParaRPr lang="zh-CN" altLang="en-US" sz="2400" b="1"/>
          </a:p>
          <a:p>
            <a:pPr marL="200025" indent="-200025"/>
            <a:r>
              <a:rPr lang="zh-CN" altLang="en-US" sz="2400" b="1"/>
              <a:t>D．原子是世界的本原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4313555" y="1782445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A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3260" y="4913630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C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75925" y="1564640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D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88600" y="4678680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D</a:t>
            </a:r>
            <a:endParaRPr lang="en-US" altLang="zh-CN" sz="32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0" y="0"/>
            <a:ext cx="6877685" cy="67392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2019·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新课标全国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Ⅱ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卷高考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·26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程颢诗云：“闲来无事不从容，睡觉东窗日已红。万物静观皆自得，四时佳兴与人同。道通天地有形外，思入风云变态中。富贵不淫贫贱乐，男儿到此是豪雄。”其体现的主旨是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．人类与自然和谐共处               </a:t>
            </a:r>
            <a:endParaRPr 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-266700"/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．人与万事万物皆同理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．张扬自我的人生态度               </a:t>
            </a:r>
            <a:endParaRPr 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-266700"/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．无为而治的思想理念</a:t>
            </a:r>
            <a:endParaRPr 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-266700"/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（2018.4·浙江高考·7）思想家王守仁说：“夫良知者，即所谓是非之心，人皆有之，不待学而有，不待虑而得者也”“致吾心良知之天理于事事物物，则事事物物皆得其理矣。致吾心之良知者，致知也”。其主张(　　)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-26670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①重建儒学信仰  ②人人都有良知    ③无私则无心  ④道德自我完善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-26670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A．①②   B．③④ 	C．①③             D．②④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73620" y="0"/>
            <a:ext cx="481838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2018.11·</a:t>
            </a:r>
            <a:r>
              <a:rPr 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浙江高考</a:t>
            </a: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·6</a:t>
            </a:r>
            <a:r>
              <a:rPr 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古代理学家所提倡的“慎思明辨，格物致知”，旨在强调</a:t>
            </a:r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A</a:t>
            </a:r>
            <a:r>
              <a:rPr 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．知行合一                          </a:t>
            </a:r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．本心即天理</a:t>
            </a:r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．穿衣吃饭即是人伦物理              </a:t>
            </a:r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．日积月累与循序渐进</a:t>
            </a:r>
            <a:endParaRPr lang="zh-CN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4305" y="1852295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B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43830" y="5210810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D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47605" y="1692910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D</a:t>
            </a:r>
            <a:endParaRPr lang="en-US" altLang="zh-CN" sz="32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49555" y="323215"/>
            <a:ext cx="11621770" cy="6554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</a:pP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（2017·江苏高考·4）孔子主张“克己复礼”“为仁由己”。朱熹对“克己”作如下解释：“克”意为“胜”，“己”指的是“身之私欲”。这种解释(　　)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A．将人性置于天理之上                B．以满足个人欲望为目标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C．完全曲解孔子的本意             D．与孔子本意不完全一致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9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（2014·全国新课标卷Ⅰ高考·26）人性是先秦以来一直讨论的问题。基于对人性的新认识，宋明理学家主张“存天理，灭人欲”，他们认为人性(　　)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A．本质是善      B．本质为恶       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C．非善非恶       D．本善习远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3964305" y="1852295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D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44465" y="4634230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D</a:t>
            </a:r>
            <a:endParaRPr lang="en-US" altLang="zh-CN" sz="32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ext Box 2"/>
          <p:cNvSpPr txBox="1"/>
          <p:nvPr/>
        </p:nvSpPr>
        <p:spPr>
          <a:xfrm>
            <a:off x="1017270" y="3832225"/>
            <a:ext cx="10551160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u="none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     东汉时期，明帝遣使西域拜求佛法，为铭记佛法传入之功，修建了这座</a:t>
            </a:r>
            <a:r>
              <a:rPr lang="zh-CN" altLang="en-US" sz="32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白马寺</a:t>
            </a:r>
            <a:r>
              <a:rPr lang="zh-CN" altLang="en-US" sz="3200" b="1" u="none" dirty="0">
                <a:latin typeface="Times New Roman" panose="02020603050405020304" pitchFamily="18" charset="0"/>
                <a:ea typeface="仿宋_GB2312" panose="02010609030101010101" pitchFamily="49" charset="-122"/>
              </a:rPr>
              <a:t>。与孤零零的白马相比，北魏时期</a:t>
            </a:r>
            <a:r>
              <a:rPr lang="zh-CN" altLang="en-US" sz="32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龙门石窟</a:t>
            </a:r>
            <a:r>
              <a:rPr lang="zh-CN" altLang="en-US" sz="3200" b="1" u="none" dirty="0">
                <a:latin typeface="Times New Roman" panose="02020603050405020304" pitchFamily="18" charset="0"/>
                <a:ea typeface="仿宋_GB2312" panose="02010609030101010101" pitchFamily="49" charset="-122"/>
              </a:rPr>
              <a:t>的气魄已大不相同，历经几百年营建，石窟佛像达到十万多尊，可以说是佛教盛行的写照和缩影。</a:t>
            </a:r>
            <a:endParaRPr lang="zh-CN" altLang="en-US" sz="3200" b="1" u="none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pic>
        <p:nvPicPr>
          <p:cNvPr id="8195" name="Picture 3" descr="20080303501700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1230" y="649605"/>
            <a:ext cx="5423535" cy="2946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Picture 20" descr="白马寺"/>
          <p:cNvPicPr>
            <a:picLocks noChangeAspect="1"/>
          </p:cNvPicPr>
          <p:nvPr/>
        </p:nvPicPr>
        <p:blipFill>
          <a:blip r:embed="rId2"/>
          <a:srcRect l="3816" t="4863" r="3816" b="9346"/>
          <a:stretch>
            <a:fillRect/>
          </a:stretch>
        </p:blipFill>
        <p:spPr>
          <a:xfrm>
            <a:off x="850900" y="706755"/>
            <a:ext cx="4468495" cy="288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0632" name="Rectangle 40"/>
          <p:cNvSpPr>
            <a:spLocks noChangeArrowheads="1"/>
          </p:cNvSpPr>
          <p:nvPr/>
        </p:nvSpPr>
        <p:spPr bwMode="auto">
          <a:xfrm>
            <a:off x="-238760" y="3202623"/>
            <a:ext cx="9144000" cy="3784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江南春</a:t>
            </a:r>
            <a:b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杜牧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千里莺啼绿映红，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水村山郭酒旗风。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南朝四百八十寺，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多少楼台烟雨中。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9220" name="Rectangle 42"/>
          <p:cNvSpPr/>
          <p:nvPr/>
        </p:nvSpPr>
        <p:spPr>
          <a:xfrm>
            <a:off x="4509770" y="4287520"/>
            <a:ext cx="9067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25000"/>
              </a:lnSpc>
              <a:spcBef>
                <a:spcPct val="50000"/>
              </a:spcBef>
            </a:pPr>
            <a:r>
              <a:rPr lang="zh-CN" altLang="en-US" sz="3200" b="1" u="none" dirty="0">
                <a:solidFill>
                  <a:srgbClr val="CC0000"/>
                </a:solidFill>
                <a:latin typeface="黑体" panose="02010609060101010101" charset="-122"/>
                <a:ea typeface="黑体" panose="02010609060101010101" charset="-122"/>
              </a:rPr>
              <a:t>这首诗反映了什么现象？</a:t>
            </a:r>
            <a:endParaRPr lang="zh-CN" altLang="en-US" sz="3200" b="1" u="none" dirty="0">
              <a:solidFill>
                <a:srgbClr val="CC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AutoShape 4"/>
          <p:cNvSpPr/>
          <p:nvPr/>
        </p:nvSpPr>
        <p:spPr>
          <a:xfrm>
            <a:off x="7315200" y="6148070"/>
            <a:ext cx="2095500" cy="657225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Arial" panose="020B0604020202020204" pitchFamily="34" charset="0"/>
              </a:rPr>
              <a:t>佛教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兴盛</a:t>
            </a: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Text Box 2"/>
          <p:cNvSpPr txBox="1"/>
          <p:nvPr/>
        </p:nvSpPr>
        <p:spPr>
          <a:xfrm>
            <a:off x="0" y="0"/>
            <a:ext cx="9144000" cy="70675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lin ang="0" scaled="1"/>
            <a:tileRect/>
          </a:gradFill>
          <a:ln w="9525">
            <a:noFill/>
          </a:ln>
        </p:spPr>
        <p:txBody>
          <a:bodyPr>
            <a:spAutoFit/>
          </a:bodyPr>
          <a:p>
            <a:r>
              <a:rPr lang="zh-CN" altLang="en-US" sz="4000" b="1" u="none" dirty="0">
                <a:latin typeface="Times New Roman" panose="02020603050405020304" pitchFamily="18" charset="0"/>
                <a:ea typeface="华文新魏" panose="02010800040101010101" pitchFamily="2" charset="-122"/>
              </a:rPr>
              <a:t>一、背景：</a:t>
            </a:r>
            <a:r>
              <a:rPr lang="zh-CN" altLang="en-US" sz="4000" b="1" u="none" dirty="0">
                <a:latin typeface="Arial" panose="020B0604020202020204" pitchFamily="34" charset="0"/>
                <a:ea typeface="华文新魏" panose="02010800040101010101" pitchFamily="2" charset="-122"/>
              </a:rPr>
              <a:t>儒学的危机</a:t>
            </a:r>
            <a:endParaRPr lang="zh-CN" altLang="en-US" sz="4000" b="1" u="none" dirty="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0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2" grpId="0" bldLvl="0" animBg="1"/>
      <p:bldP spid="110632" grpId="0" bldLvl="0" animBg="1"/>
      <p:bldP spid="92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0" y="256540"/>
            <a:ext cx="6350635" cy="67392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00025" indent="-200025"/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10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（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201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4·</a:t>
            </a:r>
            <a:r>
              <a:rPr lang="zh-CN" sz="2400" b="1">
                <a:solidFill>
                  <a:srgbClr val="FF0000"/>
                </a:solidFill>
                <a:ea typeface="黑体" panose="02010609060101010101" charset="-122"/>
              </a:rPr>
              <a:t>广东高考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·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5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）</a:t>
            </a:r>
            <a:r>
              <a:rPr lang="zh-CN" sz="2400" b="1">
                <a:ea typeface="宋体" panose="02010600030101010101" pitchFamily="2" charset="-122"/>
              </a:rPr>
              <a:t>《红楼梦》中，贾宝玉的父亲让仆人转告贾府私塾老师说：“什么《诗经》、古文，一概不用虚应故事，只是先把‘四书’一气讲明背熟，是最要紧的。”据此推出符合史实的结论是</a:t>
            </a:r>
            <a:r>
              <a:rPr lang="en-US" sz="2400" b="1">
                <a:latin typeface="Times New Roman" panose="02020603050405020304" pitchFamily="18" charset="0"/>
              </a:rPr>
              <a:t>()</a:t>
            </a:r>
            <a:r>
              <a:rPr lang="en-US" sz="2400" b="1">
                <a:latin typeface="宋体" panose="02010600030101010101" pitchFamily="2" charset="-122"/>
              </a:rPr>
              <a:t>A</a:t>
            </a:r>
            <a:r>
              <a:rPr lang="zh-CN" sz="2400" b="1">
                <a:ea typeface="宋体" panose="02010600030101010101" pitchFamily="2" charset="-122"/>
              </a:rPr>
              <a:t>．理学居于统治地位，“四书”更受重视</a:t>
            </a:r>
            <a:r>
              <a:rPr lang="en-US" sz="2400" b="1">
                <a:latin typeface="宋体" panose="02010600030101010101" pitchFamily="2" charset="-122"/>
              </a:rPr>
              <a:t>B</a:t>
            </a:r>
            <a:r>
              <a:rPr lang="zh-CN" sz="2400" b="1">
                <a:ea typeface="宋体" panose="02010600030101010101" pitchFamily="2" charset="-122"/>
              </a:rPr>
              <a:t>．孔子权威地位动摇，《诗经》遭到轻视</a:t>
            </a:r>
            <a:endParaRPr lang="zh-CN" sz="2400" b="1">
              <a:ea typeface="宋体" panose="02010600030101010101" pitchFamily="2" charset="-122"/>
            </a:endParaRPr>
          </a:p>
          <a:p>
            <a:pPr marL="200025" indent="-200025"/>
            <a:r>
              <a:rPr lang="en-US" sz="2400" b="1">
                <a:latin typeface="宋体" panose="02010600030101010101" pitchFamily="2" charset="-122"/>
              </a:rPr>
              <a:t>C</a:t>
            </a:r>
            <a:r>
              <a:rPr lang="zh-CN" sz="2400" b="1">
                <a:ea typeface="宋体" panose="02010600030101010101" pitchFamily="2" charset="-122"/>
              </a:rPr>
              <a:t>．科举制度弊端暴露，富家子弟弃儒</a:t>
            </a:r>
            <a:endParaRPr lang="zh-CN" sz="2400" b="1">
              <a:ea typeface="宋体" panose="02010600030101010101" pitchFamily="2" charset="-122"/>
            </a:endParaRPr>
          </a:p>
          <a:p>
            <a:pPr marL="200025" indent="-200025"/>
            <a:r>
              <a:rPr lang="en-US" sz="2400" b="1">
                <a:latin typeface="宋体" panose="02010600030101010101" pitchFamily="2" charset="-122"/>
              </a:rPr>
              <a:t>D</a:t>
            </a:r>
            <a:r>
              <a:rPr lang="zh-CN" sz="2400" b="1">
                <a:ea typeface="宋体" panose="02010600030101010101" pitchFamily="2" charset="-122"/>
              </a:rPr>
              <a:t>．《红楼梦》取材于现实，反映</a:t>
            </a:r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宋代</a:t>
            </a:r>
            <a:r>
              <a:rPr lang="zh-CN" sz="2400" b="1">
                <a:ea typeface="宋体" panose="02010600030101010101" pitchFamily="2" charset="-122"/>
              </a:rPr>
              <a:t>生活</a:t>
            </a:r>
            <a:endParaRPr lang="zh-CN" sz="2400" b="1">
              <a:ea typeface="宋体" panose="02010600030101010101" pitchFamily="2" charset="-122"/>
            </a:endParaRPr>
          </a:p>
          <a:p>
            <a:pPr marL="200025" indent="-200025"/>
            <a:r>
              <a:rPr lang="en-US" altLang="zh-CN" sz="2400" b="1">
                <a:sym typeface="+mn-ea"/>
              </a:rPr>
              <a:t>11</a:t>
            </a:r>
            <a:r>
              <a:rPr lang="zh-CN" altLang="en-US" sz="2400" b="1">
                <a:sym typeface="+mn-ea"/>
              </a:rPr>
              <a:t>（2016·新课标全国Ⅰ卷高考·24）孔子是儒家学派创始人，汉代崇尚儒学，尊《尚书》等五部书为经典，记录孔子言论的《论语》却不在“五经”之中。对此合理的解释是　)</a:t>
            </a:r>
            <a:endParaRPr lang="zh-CN" altLang="en-US" sz="2400" b="1"/>
          </a:p>
          <a:p>
            <a:pPr marL="200025" indent="-200025"/>
            <a:r>
              <a:rPr lang="zh-CN" altLang="en-US" sz="2400" b="1">
                <a:sym typeface="+mn-ea"/>
              </a:rPr>
              <a:t>A．“五经”为阐发孔子儒学思想而作</a:t>
            </a:r>
            <a:endParaRPr lang="zh-CN" altLang="en-US" sz="2400" b="1"/>
          </a:p>
          <a:p>
            <a:pPr marL="200025" indent="-200025"/>
            <a:r>
              <a:rPr lang="zh-CN" altLang="en-US" sz="2400" b="1">
                <a:sym typeface="+mn-ea"/>
              </a:rPr>
              <a:t>B．汉代儒学背离了孔子的儒学思想</a:t>
            </a:r>
            <a:endParaRPr lang="zh-CN" altLang="en-US" sz="2400" b="1"/>
          </a:p>
          <a:p>
            <a:pPr marL="200025" indent="-200025"/>
            <a:r>
              <a:rPr lang="zh-CN" altLang="en-US" sz="2400" b="1">
                <a:sym typeface="+mn-ea"/>
              </a:rPr>
              <a:t>C．儒学思想植根于久远的历史传统</a:t>
            </a:r>
            <a:endParaRPr lang="zh-CN" altLang="en-US" sz="2400" b="1"/>
          </a:p>
          <a:p>
            <a:pPr marL="200025" indent="-200025"/>
            <a:r>
              <a:rPr lang="zh-CN" altLang="en-US" sz="2400" b="1">
                <a:sym typeface="+mn-ea"/>
              </a:rPr>
              <a:t>D．儒学传统由于秦始皇焚书而断绝</a:t>
            </a:r>
            <a:endParaRPr lang="zh-CN" altLang="en-US" sz="2400" b="1"/>
          </a:p>
          <a:p>
            <a:pPr marL="200025" indent="-200025"/>
            <a:endParaRPr lang="zh-CN" altLang="en-US" sz="2400" b="1"/>
          </a:p>
        </p:txBody>
      </p:sp>
      <p:sp>
        <p:nvSpPr>
          <p:cNvPr id="2" name="文本框 1"/>
          <p:cNvSpPr txBox="1"/>
          <p:nvPr/>
        </p:nvSpPr>
        <p:spPr>
          <a:xfrm>
            <a:off x="6350635" y="0"/>
            <a:ext cx="5841365" cy="67392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00025" indent="-200025"/>
            <a:r>
              <a:rPr lang="en-US" altLang="zh-CN" sz="2400" b="1">
                <a:solidFill>
                  <a:srgbClr val="FF0000"/>
                </a:solidFill>
                <a:ea typeface="黑体" panose="02010609060101010101" charset="-122"/>
              </a:rPr>
              <a:t>12</a:t>
            </a:r>
            <a:r>
              <a:rPr lang="zh-CN" sz="2400" b="1">
                <a:solidFill>
                  <a:srgbClr val="FF0000"/>
                </a:solidFill>
                <a:ea typeface="黑体" panose="02010609060101010101" charset="-122"/>
              </a:rPr>
              <a:t>（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2012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·</a:t>
            </a:r>
            <a:r>
              <a:rPr lang="zh-CN" sz="2400" b="1">
                <a:solidFill>
                  <a:srgbClr val="FF0000"/>
                </a:solidFill>
                <a:ea typeface="黑体" panose="02010609060101010101" charset="-122"/>
              </a:rPr>
              <a:t>全国课标卷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·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27</a:t>
            </a:r>
            <a:r>
              <a:rPr lang="zh-CN" sz="2400" b="1">
                <a:solidFill>
                  <a:srgbClr val="FF0000"/>
                </a:solidFill>
                <a:ea typeface="黑体" panose="02010609060101010101" charset="-122"/>
              </a:rPr>
              <a:t>）</a:t>
            </a:r>
            <a:r>
              <a:rPr lang="zh-CN" sz="2400" b="1">
                <a:ea typeface="宋体" panose="02010600030101010101" pitchFamily="2" charset="-122"/>
              </a:rPr>
              <a:t>理学家王阳明说：“士以修治，农以具养，工以利器，商以通货，各就其资之所近，力之所及者而业焉，以求尽其心，其归要在于有益生人（民）之道，则一而已……四民异业而同道。”在此，王阳明（　　）</a:t>
            </a:r>
            <a:r>
              <a:rPr lang="en-US" sz="2400" b="1">
                <a:latin typeface="Times New Roman" panose="02020603050405020304" pitchFamily="18" charset="0"/>
              </a:rPr>
              <a:t>A</a:t>
            </a:r>
            <a:r>
              <a:rPr lang="zh-CN" sz="2400" b="1">
                <a:ea typeface="宋体" panose="02010600030101010101" pitchFamily="2" charset="-122"/>
              </a:rPr>
              <a:t>．重申传统的</a:t>
            </a:r>
            <a:r>
              <a:rPr lang="en-US" sz="2400" b="1">
                <a:latin typeface="Times New Roman" panose="02020603050405020304" pitchFamily="18" charset="0"/>
              </a:rPr>
              <a:t>“</a:t>
            </a:r>
            <a:r>
              <a:rPr lang="zh-CN" sz="2400" b="1">
                <a:ea typeface="宋体" panose="02010600030101010101" pitchFamily="2" charset="-122"/>
              </a:rPr>
              <a:t>四民</a:t>
            </a:r>
            <a:r>
              <a:rPr lang="en-US" sz="2400" b="1">
                <a:latin typeface="Times New Roman" panose="02020603050405020304" pitchFamily="18" charset="0"/>
              </a:rPr>
              <a:t>”</a:t>
            </a:r>
            <a:r>
              <a:rPr lang="zh-CN" sz="2400" b="1">
                <a:ea typeface="宋体" panose="02010600030101010101" pitchFamily="2" charset="-122"/>
              </a:rPr>
              <a:t>秩序</a:t>
            </a:r>
            <a:r>
              <a:rPr lang="en-US" sz="2400" b="1">
                <a:latin typeface="Times New Roman" panose="02020603050405020304" pitchFamily="18" charset="0"/>
              </a:rPr>
              <a:t>             </a:t>
            </a:r>
            <a:endParaRPr lang="en-US" sz="2400" b="1">
              <a:latin typeface="Times New Roman" panose="02020603050405020304" pitchFamily="18" charset="0"/>
            </a:endParaRPr>
          </a:p>
          <a:p>
            <a:pPr marL="200025" indent="-200025"/>
            <a:r>
              <a:rPr lang="en-US" sz="2400" b="1">
                <a:latin typeface="Times New Roman" panose="02020603050405020304" pitchFamily="18" charset="0"/>
              </a:rPr>
              <a:t>B</a:t>
            </a:r>
            <a:r>
              <a:rPr lang="zh-CN" sz="2400" b="1">
                <a:ea typeface="宋体" panose="02010600030101010101" pitchFamily="2" charset="-122"/>
              </a:rPr>
              <a:t>．主张重新整合社会阶层</a:t>
            </a:r>
            <a:r>
              <a:rPr lang="en-US" sz="2400" b="1">
                <a:latin typeface="Times New Roman" panose="02020603050405020304" pitchFamily="18" charset="0"/>
              </a:rPr>
              <a:t>C</a:t>
            </a:r>
            <a:r>
              <a:rPr lang="zh-CN" sz="2400" b="1">
                <a:ea typeface="宋体" panose="02010600030101010101" pitchFamily="2" charset="-122"/>
              </a:rPr>
              <a:t>．关注的核心问题是百姓生计</a:t>
            </a:r>
            <a:r>
              <a:rPr lang="en-US" sz="2400" b="1">
                <a:latin typeface="Times New Roman" panose="02020603050405020304" pitchFamily="18" charset="0"/>
              </a:rPr>
              <a:t>         D</a:t>
            </a:r>
            <a:r>
              <a:rPr lang="zh-CN" sz="2400" b="1">
                <a:ea typeface="宋体" panose="02010600030101010101" pitchFamily="2" charset="-122"/>
              </a:rPr>
              <a:t>．阐发的</a:t>
            </a:r>
            <a:r>
              <a:rPr lang="zh-CN" sz="2400" b="1">
                <a:ea typeface="宋体" panose="02010600030101010101" pitchFamily="2" charset="-122"/>
                <a:sym typeface="+mn-ea"/>
              </a:rPr>
              <a:t>根本问题是正心诚意</a:t>
            </a:r>
            <a:endParaRPr lang="zh-CN" altLang="en-US" sz="2400" b="1"/>
          </a:p>
          <a:p>
            <a:pPr marL="200025" indent="-200025"/>
            <a:r>
              <a:rPr lang="en-US" altLang="zh-CN" sz="2400" b="1"/>
              <a:t>13</a:t>
            </a:r>
            <a:r>
              <a:rPr lang="zh-CN" altLang="en-US" sz="2400" b="1"/>
              <a:t>（2012·海南）宋代理学家周敦颐认为，“天以阳生万物，以阴成万物。生，仁也”。周敦颐在此所阐释的是</a:t>
            </a:r>
            <a:endParaRPr lang="zh-CN" altLang="en-US" sz="2400" b="1"/>
          </a:p>
          <a:p>
            <a:pPr marL="200025" indent="-200025"/>
            <a:r>
              <a:rPr lang="zh-CN" altLang="en-US" sz="2400" b="1"/>
              <a:t>A．“仁”与万物生成的关系             B．孟子的仁政思想</a:t>
            </a:r>
            <a:endParaRPr lang="zh-CN" altLang="en-US" sz="2400" b="1"/>
          </a:p>
          <a:p>
            <a:pPr marL="200025" indent="-200025"/>
            <a:r>
              <a:rPr lang="zh-CN" altLang="en-US" sz="2400" b="1"/>
              <a:t>C．阴阳互相依存的关系               </a:t>
            </a:r>
            <a:endParaRPr lang="zh-CN" altLang="en-US" sz="2400" b="1"/>
          </a:p>
          <a:p>
            <a:pPr marL="200025" indent="-200025"/>
            <a:r>
              <a:rPr lang="zh-CN" altLang="en-US" sz="2400" b="1"/>
              <a:t>D．道家顺应自然的思想</a:t>
            </a:r>
            <a:endParaRPr lang="zh-CN" altLang="en-US" sz="2400" b="1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6053455" y="1675130"/>
            <a:ext cx="19050" cy="19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6053455" y="169418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050" b="0">
                <a:ea typeface="宋体" panose="02010600030101010101" pitchFamily="2" charset="-122"/>
              </a:rPr>
              <a:t> 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00930" y="1529080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A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93400" y="2188845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D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03255" y="5477510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B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60900" y="4328795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C</a:t>
            </a:r>
            <a:endParaRPr lang="en-US" altLang="zh-CN" sz="32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15570" y="114935"/>
            <a:ext cx="6040755" cy="67392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00025" indent="-200025"/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14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2020·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江苏高考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·4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孟子讲“觉”，佛教讲“悟”，程颢、程颐兄弟则将二者圆通。北宋僧人契嵩认为儒和佛“心则一”，佛教“亦有意于天下国家矣，何尝不存其君臣父子”。这反映出北宋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A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．儒学统治地位动摇                    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．儒学与佛教的融合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C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．理学成为官方哲学                    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．阳明心学影响深远</a:t>
            </a:r>
            <a:endParaRPr 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00025" indent="-200025"/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（2020·全国Ⅰ卷高考·27）清代，纂修宗谱成为一种普遍的社会行为，每部宗谱均有族规、家训，其内容主要包括血缘伦理、持家立业、报效国家等。这表明，宗谱的纂修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00025" indent="-200025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A．反映了科举制度的导向作用         B．体现了儒家思想观念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00025" indent="-200025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C．维持了士族家庭的血统纯正         D．确立了四民社会结构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1270" y="114935"/>
            <a:ext cx="5726430" cy="6000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00025" indent="-200025"/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16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（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2018·</a:t>
            </a:r>
            <a:r>
              <a:rPr lang="zh-CN" sz="2400" b="1">
                <a:solidFill>
                  <a:srgbClr val="FF0000"/>
                </a:solidFill>
                <a:ea typeface="黑体" panose="02010609060101010101" charset="-122"/>
              </a:rPr>
              <a:t>天津高考</a:t>
            </a:r>
            <a:r>
              <a:rPr 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·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）</a:t>
            </a:r>
            <a:r>
              <a:rPr lang="zh-CN" sz="2400" b="1">
                <a:ea typeface="宋体" panose="02010600030101010101" pitchFamily="2" charset="-122"/>
              </a:rPr>
              <a:t>朱熹在《四书章句集注》中说：“盖国以民为本，社稷亦为民而立，而君之尊又系于二者之存亡，故其轻重如此。”这一说法</a:t>
            </a:r>
            <a:r>
              <a:rPr lang="en-US" sz="2400" b="1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zh-CN" sz="2400" b="1">
                <a:ea typeface="楷体" panose="02010609060101010101" pitchFamily="49" charset="-122"/>
              </a:rPr>
              <a:t>　　</a:t>
            </a:r>
            <a:r>
              <a:rPr lang="en-US" sz="2400" b="1"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en-US" sz="2400" b="1">
                <a:latin typeface="宋体" panose="02010600030101010101" pitchFamily="2" charset="-122"/>
              </a:rPr>
              <a:t>A</a:t>
            </a:r>
            <a:r>
              <a:rPr lang="zh-CN" sz="2400" b="1">
                <a:ea typeface="宋体" panose="02010600030101010101" pitchFamily="2" charset="-122"/>
              </a:rPr>
              <a:t>．强调了君主至尊的观念              </a:t>
            </a:r>
            <a:r>
              <a:rPr lang="en-US" sz="2400" b="1">
                <a:latin typeface="Times New Roman" panose="02020603050405020304" pitchFamily="18" charset="0"/>
              </a:rPr>
              <a:t>B</a:t>
            </a:r>
            <a:r>
              <a:rPr lang="zh-CN" sz="2400" b="1">
                <a:ea typeface="宋体" panose="02010600030101010101" pitchFamily="2" charset="-122"/>
              </a:rPr>
              <a:t>．体现了儒家传统的民本思想</a:t>
            </a:r>
            <a:r>
              <a:rPr lang="en-US" sz="2400" b="1">
                <a:latin typeface="宋体" panose="02010600030101010101" pitchFamily="2" charset="-122"/>
              </a:rPr>
              <a:t>C</a:t>
            </a:r>
            <a:r>
              <a:rPr lang="zh-CN" sz="2400" b="1">
                <a:ea typeface="宋体" panose="02010600030101010101" pitchFamily="2" charset="-122"/>
              </a:rPr>
              <a:t>．呼应了“存天理，灭人欲”的主张    </a:t>
            </a:r>
            <a:r>
              <a:rPr lang="en-US" sz="2400" b="1">
                <a:latin typeface="Times New Roman" panose="02020603050405020304" pitchFamily="18" charset="0"/>
              </a:rPr>
              <a:t>D</a:t>
            </a:r>
            <a:r>
              <a:rPr lang="zh-CN" sz="2400" b="1">
                <a:ea typeface="宋体" panose="02010600030101010101" pitchFamily="2" charset="-122"/>
              </a:rPr>
              <a:t>．推动了儒家思想的新发展</a:t>
            </a:r>
            <a:endParaRPr lang="zh-CN" sz="2400" b="1">
              <a:ea typeface="宋体" panose="02010600030101010101" pitchFamily="2" charset="-122"/>
            </a:endParaRPr>
          </a:p>
          <a:p>
            <a:pPr marL="200025" indent="-200025"/>
            <a:r>
              <a:rPr lang="en-US" altLang="zh-CN" sz="2400" b="1"/>
              <a:t>17</a:t>
            </a:r>
            <a:r>
              <a:rPr lang="zh-CN" altLang="en-US" sz="2400" b="1"/>
              <a:t>（2014·全国大纲卷·17）明清时期，纂修族谱以尊崇人伦成为一种普遍的社会现象，名门望族、寒门小姓都以修谱为大事。这一现象反映出(　　)</a:t>
            </a:r>
            <a:endParaRPr lang="zh-CN" altLang="en-US" sz="2400" b="1"/>
          </a:p>
          <a:p>
            <a:pPr marL="200025" indent="-200025"/>
            <a:r>
              <a:rPr lang="zh-CN" altLang="en-US" sz="2400" b="1"/>
              <a:t>A．宗族观念受到人口流动的冲击       B．宗族成为社会等级的表现形式</a:t>
            </a:r>
            <a:endParaRPr lang="zh-CN" altLang="en-US" sz="2400" b="1"/>
          </a:p>
          <a:p>
            <a:pPr marL="200025" indent="-200025"/>
            <a:r>
              <a:rPr lang="zh-CN" altLang="en-US" sz="2400" b="1"/>
              <a:t>C．理学成为维系宗族的思想基础       D．先秦时期的宗法制度得以重建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3964305" y="1852295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B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40555" y="5140325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B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25175" y="1268730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B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36530" y="4189730"/>
            <a:ext cx="1152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2"/>
                </a:solidFill>
              </a:rPr>
              <a:t>C</a:t>
            </a:r>
            <a:endParaRPr lang="en-US" altLang="zh-CN" sz="32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639616" y="188640"/>
            <a:ext cx="678180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  <a:ea typeface="隶书" panose="02010600030101010101" pitchFamily="49" charset="-122"/>
              </a:rPr>
              <a:t>“</a:t>
            </a:r>
            <a:r>
              <a:rPr lang="zh-CN" altLang="en-US" sz="3600" b="1" dirty="0">
                <a:solidFill>
                  <a:srgbClr val="0070C0"/>
                </a:solidFill>
                <a:ea typeface="隶书" panose="02010600030101010101" pitchFamily="49" charset="-122"/>
              </a:rPr>
              <a:t>三教合一”的风景名胜</a:t>
            </a:r>
            <a:endParaRPr lang="zh-CN" altLang="en-US" sz="3600" b="1" dirty="0">
              <a:solidFill>
                <a:srgbClr val="0070C0"/>
              </a:solidFill>
              <a:ea typeface="隶书" panose="02010600030101010101" pitchFamily="49" charset="-122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1703512" y="5187367"/>
            <a:ext cx="8784976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左侧是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佛教</a:t>
            </a:r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</a:rPr>
              <a:t>的弥勒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院，右侧是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道教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的元君祠，中间是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儒家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胜景，孔子登临处。方寸之地，三教会集，巧妙融合。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050" name="Picture 2" descr="C:\Users\Administrator\Desktop\录课\图片\1283f6aa52bg213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71464" y="836712"/>
            <a:ext cx="5096952" cy="3384376"/>
          </a:xfrm>
          <a:prstGeom prst="rect">
            <a:avLst/>
          </a:prstGeom>
          <a:noFill/>
        </p:spPr>
      </p:pic>
      <p:pic>
        <p:nvPicPr>
          <p:cNvPr id="2051" name="Picture 3" descr="C:\Users\Administrator\Desktop\录课\图片\27592993_10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4032" y="836712"/>
            <a:ext cx="4608512" cy="339895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439816" y="4365104"/>
            <a:ext cx="4320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泰山红门宫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录课\图片\20140716140424_aPGcd.jpe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47528" y="908720"/>
            <a:ext cx="8482542" cy="273630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919536" y="188640"/>
            <a:ext cx="806489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070C0"/>
                </a:solidFill>
              </a:rPr>
              <a:t>“三教合一”的文学名著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7528" y="3933056"/>
            <a:ext cx="8568952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主要讲述了师徒四人西天取经的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佛教</a:t>
            </a:r>
            <a:r>
              <a:rPr lang="zh-CN" altLang="en-US" sz="3200" b="1" dirty="0" smtClean="0"/>
              <a:t>故事，而师兄弟三人均出身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道教</a:t>
            </a:r>
            <a:r>
              <a:rPr lang="zh-CN" altLang="en-US" sz="3200" b="1" dirty="0" smtClean="0"/>
              <a:t>，文中故事情节，人物语言、行为又深谙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儒家</a:t>
            </a:r>
            <a:r>
              <a:rPr lang="zh-CN" altLang="en-US" sz="3200" b="1" dirty="0" smtClean="0"/>
              <a:t>伦理道德。从中可以找到三教合一的痕迹。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5680" y="188640"/>
            <a:ext cx="55446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070C0"/>
                </a:solidFill>
              </a:rPr>
              <a:t>济南身边的三教合一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4098" name="Picture 2" descr="C:\Users\Administrator\Desktop\录课\图片\a21190375_01000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07568" y="1052736"/>
            <a:ext cx="7904638" cy="5256584"/>
          </a:xfrm>
          <a:prstGeom prst="rect">
            <a:avLst/>
          </a:prstGeom>
          <a:noFill/>
        </p:spPr>
      </p:pic>
      <p:pic>
        <p:nvPicPr>
          <p:cNvPr id="4099" name="Picture 3" descr="C:\Users\Administrator\Desktop\录课\图片\a21166825_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7568" y="1052735"/>
            <a:ext cx="7920880" cy="5247583"/>
          </a:xfrm>
          <a:prstGeom prst="rect">
            <a:avLst/>
          </a:prstGeom>
          <a:noFill/>
        </p:spPr>
      </p:pic>
      <p:pic>
        <p:nvPicPr>
          <p:cNvPr id="4100" name="Picture 4" descr="C:\Users\Administrator\Desktop\录课\图片\691339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7568" y="1052735"/>
            <a:ext cx="7920880" cy="5308675"/>
          </a:xfrm>
          <a:prstGeom prst="rect">
            <a:avLst/>
          </a:prstGeom>
          <a:noFill/>
        </p:spPr>
      </p:pic>
      <p:pic>
        <p:nvPicPr>
          <p:cNvPr id="4102" name="Picture 6" descr="C:\Users\Administrator\Desktop\录课\图片\7336507_221723010000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5560" y="1052735"/>
            <a:ext cx="3528392" cy="529000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240016" y="1628800"/>
            <a:ext cx="3168352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千佛山景观</a:t>
            </a:r>
            <a:endParaRPr lang="en-US" altLang="zh-CN" sz="3600" b="1" dirty="0" smtClean="0">
              <a:solidFill>
                <a:srgbClr val="FF0000"/>
              </a:solidFill>
            </a:endParaRPr>
          </a:p>
          <a:p>
            <a:endParaRPr lang="en-US" altLang="zh-CN" sz="3600" b="1" dirty="0" smtClean="0">
              <a:solidFill>
                <a:srgbClr val="FF0000"/>
              </a:solidFill>
            </a:endParaRPr>
          </a:p>
          <a:p>
            <a:r>
              <a:rPr lang="zh-CN" altLang="en-US" sz="3600" b="1" dirty="0" smtClean="0">
                <a:solidFill>
                  <a:srgbClr val="FF0000"/>
                </a:solidFill>
              </a:rPr>
              <a:t>万佛洞</a:t>
            </a:r>
            <a:endParaRPr lang="en-US" altLang="zh-CN" sz="36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</a:rPr>
              <a:t>三清观</a:t>
            </a:r>
            <a:endParaRPr lang="en-US" altLang="zh-CN" sz="36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</a:rPr>
              <a:t>舜祠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图片 1" descr="20081021131834889_2.jpg"/>
          <p:cNvPicPr>
            <a:picLocks noChangeAspect="1"/>
          </p:cNvPicPr>
          <p:nvPr/>
        </p:nvPicPr>
        <p:blipFill>
          <a:blip r:embed="rId1"/>
          <a:srcRect t="7761" b="8856"/>
          <a:stretch>
            <a:fillRect/>
          </a:stretch>
        </p:blipFill>
        <p:spPr>
          <a:xfrm>
            <a:off x="1130935" y="0"/>
            <a:ext cx="545719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6588125" y="916305"/>
            <a:ext cx="5486400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　　一天，杨时同游酢一起向程颐请教学问，却不巧赶上老师正在屋中打盹儿。于是两人静立门口，等老师醒来。一会儿，天飘起鹅毛大雪，越下越急，杨时和游酢却还立在雪中，直到程颐一觉醒来，才赫然发现门外的两个雪人！程颐深受感动，更加尽心尽力教杨时，杨时不负重望，终于学到了老师的全部学问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06450" y="2203450"/>
            <a:ext cx="798195" cy="2520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4000" b="1" u="none" kern="1200" cap="none" spc="0" normalizeH="0" baseline="0" noProof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+mn-cs"/>
              </a:rPr>
              <a:t>程朱理学</a:t>
            </a:r>
            <a:endParaRPr kumimoji="0" lang="zh-CN" altLang="en-US" sz="4000" b="1" u="none" kern="1200" cap="none" spc="0" normalizeH="0" baseline="0" noProof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26628" name="AutoShape 4"/>
          <p:cNvSpPr/>
          <p:nvPr/>
        </p:nvSpPr>
        <p:spPr>
          <a:xfrm>
            <a:off x="3136265" y="2517775"/>
            <a:ext cx="365125" cy="1482090"/>
          </a:xfrm>
          <a:prstGeom prst="leftBrace">
            <a:avLst>
              <a:gd name="adj1" fmla="val 60000"/>
              <a:gd name="adj2" fmla="val 50000"/>
            </a:avLst>
          </a:prstGeom>
          <a:noFill/>
          <a:ln w="38100" cap="flat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22536" name="Rectangle 8"/>
          <p:cNvSpPr>
            <a:spLocks noRot="1"/>
          </p:cNvSpPr>
          <p:nvPr/>
        </p:nvSpPr>
        <p:spPr>
          <a:xfrm>
            <a:off x="-72390" y="15240"/>
            <a:ext cx="9060180" cy="7620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ctr"/>
          <a:p>
            <a:pPr eaLnBrk="0" hangingPunct="0"/>
            <a:r>
              <a:rPr lang="zh-CN" altLang="en-US" sz="4000" b="1" u="none" dirty="0">
                <a:solidFill>
                  <a:schemeClr val="tx2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二、儒学的新发展——宋明理学</a:t>
            </a:r>
            <a:endParaRPr lang="zh-CN" altLang="en-US" sz="4000" b="1" u="none" dirty="0">
              <a:solidFill>
                <a:schemeClr val="tx2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9464" name="Text Box 31"/>
          <p:cNvSpPr txBox="1"/>
          <p:nvPr/>
        </p:nvSpPr>
        <p:spPr>
          <a:xfrm>
            <a:off x="130175" y="762000"/>
            <a:ext cx="3124200" cy="521970"/>
          </a:xfrm>
          <a:prstGeom prst="rect">
            <a:avLst/>
          </a:prstGeom>
          <a:solidFill>
            <a:srgbClr val="00FF00">
              <a:alpha val="54901"/>
            </a:srgbClr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1</a:t>
            </a:r>
            <a:r>
              <a:rPr lang="zh-CN" altLang="en-US" sz="28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、含义：</a:t>
            </a:r>
            <a:endParaRPr lang="zh-CN" altLang="en-US" sz="2800" b="1" u="none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" name="Text Box 31"/>
          <p:cNvSpPr txBox="1"/>
          <p:nvPr/>
        </p:nvSpPr>
        <p:spPr>
          <a:xfrm>
            <a:off x="130175" y="1283970"/>
            <a:ext cx="3124200" cy="521970"/>
          </a:xfrm>
          <a:prstGeom prst="rect">
            <a:avLst/>
          </a:prstGeom>
          <a:solidFill>
            <a:srgbClr val="00FF00">
              <a:alpha val="54901"/>
            </a:srgbClr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2</a:t>
            </a:r>
            <a:r>
              <a:rPr lang="zh-CN" altLang="en-US" sz="28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、基本流派：</a:t>
            </a:r>
            <a:endParaRPr lang="zh-CN" altLang="en-US" sz="2800" b="1" u="none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1464310" y="2077720"/>
            <a:ext cx="592455" cy="3813810"/>
          </a:xfrm>
          <a:prstGeom prst="leftBrac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1771650" y="4089400"/>
            <a:ext cx="2693988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宋体" panose="02010600030101010101" pitchFamily="2" charset="-122"/>
                <a:cs typeface="+mn-cs"/>
              </a:rPr>
              <a:t>影响: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779588" y="1877060"/>
            <a:ext cx="2686050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宋体" panose="02010600030101010101" pitchFamily="2" charset="-122"/>
                <a:cs typeface="+mn-cs"/>
              </a:rPr>
              <a:t>代表人物：</a:t>
            </a:r>
            <a:endParaRPr kumimoji="0" lang="zh-CN" sz="28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771650" y="2686685"/>
            <a:ext cx="2693988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宋体" panose="02010600030101010101" pitchFamily="2" charset="-122"/>
                <a:cs typeface="+mn-cs"/>
              </a:rPr>
              <a:t>主张: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468" name="Rectangle 4"/>
          <p:cNvSpPr/>
          <p:nvPr/>
        </p:nvSpPr>
        <p:spPr>
          <a:xfrm>
            <a:off x="3626168" y="1563688"/>
            <a:ext cx="465455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北宋程颢、程颐；</a:t>
            </a:r>
            <a:endParaRPr lang="zh-CN" altLang="en-US" sz="2800" b="1" dirty="0">
              <a:solidFill>
                <a:schemeClr val="tx1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南宋朱熹</a:t>
            </a:r>
            <a:r>
              <a:rPr lang="en-US" altLang="zh-CN" sz="2800" b="1" dirty="0">
                <a:solidFill>
                  <a:schemeClr val="tx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 (</a:t>
            </a:r>
            <a:r>
              <a:rPr lang="zh-CN" altLang="en-US" sz="2800" b="1" dirty="0">
                <a:solidFill>
                  <a:schemeClr val="tx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理学集大成者</a:t>
            </a:r>
            <a:r>
              <a:rPr lang="en-US" altLang="zh-CN" sz="2800" b="1" dirty="0">
                <a:solidFill>
                  <a:schemeClr val="tx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。</a:t>
            </a:r>
            <a:endParaRPr lang="zh-CN" altLang="en-US" sz="2800" b="1" dirty="0">
              <a:solidFill>
                <a:schemeClr val="tx1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30735" name="Rectangle 15"/>
          <p:cNvSpPr/>
          <p:nvPr/>
        </p:nvSpPr>
        <p:spPr>
          <a:xfrm>
            <a:off x="4843780" y="2517775"/>
            <a:ext cx="8388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理是世界的本原，先理后气 （核心）                              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3501390" y="2978468"/>
            <a:ext cx="15240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道德观：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9410" name="Rectangle 18"/>
          <p:cNvSpPr>
            <a:spLocks noChangeArrowheads="1"/>
          </p:cNvSpPr>
          <p:nvPr/>
        </p:nvSpPr>
        <p:spPr bwMode="auto">
          <a:xfrm>
            <a:off x="3549015" y="3538855"/>
            <a:ext cx="15240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方法论：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0739" name="Rectangle 19"/>
          <p:cNvSpPr/>
          <p:nvPr/>
        </p:nvSpPr>
        <p:spPr>
          <a:xfrm>
            <a:off x="4990465" y="3497580"/>
            <a:ext cx="14081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格物致知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744" name="Rectangle 27"/>
          <p:cNvSpPr/>
          <p:nvPr/>
        </p:nvSpPr>
        <p:spPr>
          <a:xfrm>
            <a:off x="4843780" y="3036888"/>
            <a:ext cx="24717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存天理，灭人欲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3501390" y="2453005"/>
            <a:ext cx="15240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strike="noStrike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宋体" panose="02010600030101010101" pitchFamily="2" charset="-122"/>
              </a:rPr>
              <a:t>世界观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：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7349" name="AutoShape 10"/>
          <p:cNvSpPr/>
          <p:nvPr/>
        </p:nvSpPr>
        <p:spPr>
          <a:xfrm>
            <a:off x="2755265" y="4171950"/>
            <a:ext cx="381000" cy="1997710"/>
          </a:xfrm>
          <a:prstGeom prst="leftBrace">
            <a:avLst>
              <a:gd name="adj1" fmla="val 99849"/>
              <a:gd name="adj2" fmla="val 50000"/>
            </a:avLst>
          </a:prstGeom>
          <a:noFill/>
          <a:ln w="4127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zh-CN" sz="2400" b="1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659" name="Rectangle 11"/>
          <p:cNvSpPr/>
          <p:nvPr/>
        </p:nvSpPr>
        <p:spPr>
          <a:xfrm>
            <a:off x="2954973" y="3957638"/>
            <a:ext cx="33258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4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国内影响：</a:t>
            </a:r>
            <a:endParaRPr lang="zh-CN" altLang="en-US" sz="2400" b="1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660" name="Rectangle 12"/>
          <p:cNvSpPr/>
          <p:nvPr/>
        </p:nvSpPr>
        <p:spPr>
          <a:xfrm>
            <a:off x="3008313" y="5708650"/>
            <a:ext cx="26050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国际影响：</a:t>
            </a:r>
            <a:endParaRPr lang="zh-CN" altLang="en-US" sz="2400" b="1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3035935" y="4418330"/>
            <a:ext cx="89750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indent="314325" fontAlgn="base"/>
            <a:r>
              <a:rPr lang="zh-CN" altLang="en-US" sz="2400" b="1" u="none" strike="noStrike" noProof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①适应了封建统治者的需要，南宋以后逐渐发展成为官方哲学</a:t>
            </a:r>
            <a:endParaRPr lang="zh-CN" altLang="en-US" sz="2400" b="1" u="none" strike="noStrike" noProof="1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Rectangle 12"/>
          <p:cNvSpPr/>
          <p:nvPr/>
        </p:nvSpPr>
        <p:spPr>
          <a:xfrm>
            <a:off x="3501390" y="6169025"/>
            <a:ext cx="7346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indent="314325" fontAlgn="base"/>
            <a:r>
              <a:rPr lang="zh-CN" altLang="en-US" sz="2400" b="1" u="none" strike="noStrike" noProof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宋体" panose="02010600030101010101" pitchFamily="2" charset="-122"/>
              </a:rPr>
              <a:t>④它还流传到日本、朝鲜和越南，产生了很大影响</a:t>
            </a:r>
            <a:endParaRPr lang="zh-CN" altLang="en-US" sz="2400" b="1" u="none" strike="noStrike" noProof="1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35618" y="4878388"/>
            <a:ext cx="89154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314325"/>
            <a:r>
              <a:rPr lang="zh-CN" altLang="en-US" sz="2400" b="1" noProof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②元朝曾将朱熹编著的《四书章句集注》作为科举考试的内容。</a:t>
            </a:r>
            <a:endParaRPr lang="zh-CN" altLang="en-US" sz="2400" b="1" noProof="1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indent="314325"/>
            <a:r>
              <a:rPr lang="zh-CN" altLang="en-US" sz="2400" b="1" noProof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③明初确定了理学在思想界的统治地位。</a:t>
            </a:r>
            <a:endParaRPr lang="zh-CN" altLang="en-US" sz="2400" b="1" noProof="1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/>
      <p:bldP spid="59408" grpId="0" bldLvl="0" animBg="1"/>
      <p:bldP spid="59410" grpId="0" bldLvl="0" animBg="1"/>
      <p:bldP spid="4" grpId="0" bldLvl="0" animBg="1"/>
      <p:bldP spid="30735" grpId="0"/>
      <p:bldP spid="30739" grpId="0"/>
      <p:bldP spid="30744" grpId="0"/>
      <p:bldP spid="27659" grpId="0"/>
      <p:bldP spid="27660" grpId="0"/>
      <p:bldP spid="8" grpId="0"/>
      <p:bldP spid="11" grpId="0"/>
      <p:bldP spid="12" grpId="0"/>
      <p:bldP spid="57349" grpId="0" bldLvl="0" animBg="1"/>
      <p:bldP spid="2662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2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735" y="876300"/>
            <a:ext cx="3733800" cy="358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Text Box 2"/>
          <p:cNvSpPr txBox="1"/>
          <p:nvPr/>
        </p:nvSpPr>
        <p:spPr>
          <a:xfrm>
            <a:off x="296545" y="152400"/>
            <a:ext cx="9144000" cy="70675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lin ang="0" scaled="1"/>
            <a:tileRect/>
          </a:gradFill>
          <a:ln w="9525">
            <a:noFill/>
          </a:ln>
        </p:spPr>
        <p:txBody>
          <a:bodyPr>
            <a:spAutoFit/>
          </a:bodyPr>
          <a:p>
            <a:r>
              <a:rPr lang="zh-CN" altLang="en-US" sz="4000" b="1" u="none" dirty="0">
                <a:latin typeface="Times New Roman" panose="02020603050405020304" pitchFamily="18" charset="0"/>
                <a:ea typeface="华文新魏" panose="02010800040101010101" pitchFamily="2" charset="-122"/>
              </a:rPr>
              <a:t>一、背景：</a:t>
            </a:r>
            <a:r>
              <a:rPr lang="zh-CN" altLang="en-US" sz="4000" b="1" u="none" dirty="0">
                <a:latin typeface="Arial" panose="020B0604020202020204" pitchFamily="34" charset="0"/>
                <a:ea typeface="华文新魏" panose="02010800040101010101" pitchFamily="2" charset="-122"/>
              </a:rPr>
              <a:t>儒学的危机</a:t>
            </a:r>
            <a:endParaRPr lang="zh-CN" altLang="en-US" sz="4000" b="1" u="none" dirty="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8612" name="Text Box 4"/>
          <p:cNvSpPr txBox="1"/>
          <p:nvPr/>
        </p:nvSpPr>
        <p:spPr>
          <a:xfrm>
            <a:off x="676275" y="4368800"/>
            <a:ext cx="1047940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u="none" dirty="0">
                <a:solidFill>
                  <a:srgbClr val="FF000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东汉末年</a:t>
            </a:r>
            <a:r>
              <a:rPr lang="zh-CN" altLang="en-US" sz="3200" b="1" u="none" dirty="0">
                <a:latin typeface="Arial" panose="020B0604020202020204" pitchFamily="34" charset="0"/>
                <a:ea typeface="仿宋_GB2312" panose="02010609030101010101" pitchFamily="49" charset="-122"/>
              </a:rPr>
              <a:t>民间流行的</a:t>
            </a:r>
            <a:r>
              <a:rPr lang="zh-CN" altLang="en-US" sz="3200" b="1" u="none" dirty="0">
                <a:solidFill>
                  <a:srgbClr val="FF000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神仙方术与道家学说</a:t>
            </a:r>
            <a:r>
              <a:rPr lang="zh-CN" altLang="en-US" sz="3200" b="1" u="none" dirty="0">
                <a:latin typeface="Arial" panose="020B0604020202020204" pitchFamily="34" charset="0"/>
                <a:ea typeface="仿宋_GB2312" panose="02010609030101010101" pitchFamily="49" charset="-122"/>
              </a:rPr>
              <a:t>相结合，形成了</a:t>
            </a:r>
            <a:r>
              <a:rPr lang="zh-CN" altLang="en-US" sz="4800" b="1" u="none" dirty="0">
                <a:solidFill>
                  <a:srgbClr val="0070C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道教</a:t>
            </a:r>
            <a:r>
              <a:rPr lang="zh-CN" altLang="en-US" sz="3200" b="1" u="none" dirty="0">
                <a:latin typeface="Arial" panose="020B0604020202020204" pitchFamily="34" charset="0"/>
                <a:ea typeface="仿宋_GB2312" panose="02010609030101010101" pitchFamily="49" charset="-122"/>
              </a:rPr>
              <a:t>。魏晋南北朝是，道教成为为统治者服务的宗教。唐朝皇帝奉老子为祖先，道教地位很高。</a:t>
            </a:r>
            <a:endParaRPr lang="zh-CN" altLang="en-US" sz="3200" b="1" u="none" dirty="0">
              <a:latin typeface="Arial" panose="020B0604020202020204" pitchFamily="34" charset="0"/>
              <a:ea typeface="仿宋_GB2312" panose="02010609030101010101" pitchFamily="49" charset="-122"/>
            </a:endParaRPr>
          </a:p>
        </p:txBody>
      </p:sp>
      <p:pic>
        <p:nvPicPr>
          <p:cNvPr id="10245" name="Picture 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876300"/>
            <a:ext cx="4191000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943600" y="6073140"/>
            <a:ext cx="6309360" cy="70675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p>
            <a:r>
              <a:rPr lang="zh-CN" altLang="en-US" sz="4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佛道传播，儒学出现危机；</a:t>
            </a:r>
            <a:endParaRPr lang="zh-CN" altLang="en-US" sz="40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28674" name="Rectangle 11"/>
          <p:cNvSpPr/>
          <p:nvPr/>
        </p:nvSpPr>
        <p:spPr>
          <a:xfrm>
            <a:off x="10275570" y="-4445"/>
            <a:ext cx="1790065" cy="156845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4800" b="1" dirty="0">
                <a:solidFill>
                  <a:srgbClr val="FFFF00"/>
                </a:solidFill>
                <a:latin typeface="Verdana" panose="020B0604030504040204" pitchFamily="34" charset="0"/>
                <a:ea typeface="华文行楷" panose="02010800040101010101" pitchFamily="2" charset="-122"/>
              </a:rPr>
              <a:t>三教并立</a:t>
            </a:r>
            <a:endParaRPr lang="en-US" altLang="zh-CN" sz="4800" b="1" dirty="0">
              <a:solidFill>
                <a:srgbClr val="FFFF00"/>
              </a:solidFill>
              <a:latin typeface="Verdana" panose="020B0604030504040204" pitchFamily="34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867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8" name="Rectangle 4"/>
          <p:cNvSpPr/>
          <p:nvPr/>
        </p:nvSpPr>
        <p:spPr>
          <a:xfrm>
            <a:off x="4384040" y="2077720"/>
            <a:ext cx="229235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>
              <a:lnSpc>
                <a:spcPts val="3360"/>
              </a:lnSpc>
            </a:pPr>
            <a:r>
              <a:rPr lang="en-US" altLang="zh-CN" sz="28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① </a:t>
            </a:r>
            <a:r>
              <a:rPr lang="zh-CN" altLang="en-US" sz="28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世界观： </a:t>
            </a:r>
            <a:endParaRPr lang="en-US" altLang="zh-CN" sz="2800" b="1" u="none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fontAlgn="auto">
              <a:lnSpc>
                <a:spcPts val="3360"/>
              </a:lnSpc>
            </a:pPr>
            <a:r>
              <a:rPr lang="zh-CN" altLang="en-US" sz="28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② 方法论：</a:t>
            </a:r>
            <a:endParaRPr lang="zh-CN" altLang="en-US" sz="3600" b="1" u="none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4042728" y="1283970"/>
            <a:ext cx="4105275" cy="5530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kumimoji="1" lang="zh-CN" altLang="en-US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、陆九渊的</a:t>
            </a:r>
            <a:r>
              <a:rPr kumimoji="1" lang="zh-CN" altLang="en-US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“</a:t>
            </a:r>
            <a:r>
              <a:rPr kumimoji="1" lang="zh-CN" altLang="en-US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心学</a:t>
            </a:r>
            <a:r>
              <a:rPr kumimoji="1" lang="zh-CN" altLang="en-US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”</a:t>
            </a:r>
            <a:endParaRPr kumimoji="1" lang="zh-CN" altLang="en-US" sz="3000" b="1" u="none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11273" name="Rectangle 9"/>
          <p:cNvSpPr/>
          <p:nvPr/>
        </p:nvSpPr>
        <p:spPr>
          <a:xfrm>
            <a:off x="6248718" y="4406265"/>
            <a:ext cx="6875462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fontAlgn="auto">
              <a:lnSpc>
                <a:spcPts val="3360"/>
              </a:lnSpc>
            </a:pPr>
            <a:r>
              <a:rPr lang="zh-CN" altLang="en-US" sz="2800" b="1" u="none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</a:rPr>
              <a:t> 思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想核心：“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致良知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”，良知就是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fontAlgn="auto">
              <a:lnSpc>
                <a:spcPts val="336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本心就是理，天理就在心中，克服私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fontAlgn="auto">
              <a:lnSpc>
                <a:spcPts val="336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欲回复良知</a:t>
            </a:r>
            <a:r>
              <a:rPr lang="zh-CN" altLang="en-US" sz="2800" b="1" u="none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</a:rPr>
              <a:t> ；</a:t>
            </a:r>
            <a:endParaRPr lang="zh-CN" altLang="en-US" sz="2800" b="1" u="none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4215448" y="3310573"/>
            <a:ext cx="6769100" cy="5530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kumimoji="1" lang="zh-CN" altLang="en-US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kumimoji="1" lang="zh-CN" altLang="en-US" sz="3000" b="1" u="none" kern="1200" cap="none" spc="0" normalizeH="0" baseline="0" noProof="0">
                <a:latin typeface="黑体" panose="02010609060101010101" charset="-122"/>
                <a:ea typeface="黑体" panose="02010609060101010101" charset="-122"/>
                <a:cs typeface="+mn-cs"/>
              </a:rPr>
              <a:t>王守仁</a:t>
            </a:r>
            <a:r>
              <a:rPr kumimoji="1" lang="zh-CN" altLang="en-US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的</a:t>
            </a:r>
            <a:r>
              <a:rPr kumimoji="1" lang="zh-CN" altLang="en-US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“</a:t>
            </a:r>
            <a:r>
              <a:rPr kumimoji="1" lang="zh-CN" altLang="en-US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心学</a:t>
            </a:r>
            <a:r>
              <a:rPr kumimoji="1" lang="zh-CN" altLang="en-US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”</a:t>
            </a:r>
            <a:r>
              <a:rPr kumimoji="1" lang="zh-CN" altLang="en-US" sz="3000" b="1" u="none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（阳明心学）</a:t>
            </a:r>
            <a:endParaRPr kumimoji="1" lang="zh-CN" altLang="en-US" sz="3000" b="1" u="none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33799" name="Picture 11" descr="23-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4103" y="1573213"/>
            <a:ext cx="1871662" cy="2447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14" descr="王守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65" y="4406265"/>
            <a:ext cx="2014538" cy="2428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6" name="Rectangle 8"/>
          <p:cNvSpPr>
            <a:spLocks noRot="1"/>
          </p:cNvSpPr>
          <p:nvPr/>
        </p:nvSpPr>
        <p:spPr>
          <a:xfrm>
            <a:off x="-72390" y="15240"/>
            <a:ext cx="9060180" cy="7620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anchor="ctr"/>
          <a:p>
            <a:pPr eaLnBrk="0" hangingPunct="0"/>
            <a:r>
              <a:rPr lang="zh-CN" altLang="en-US" sz="4000" b="1" u="none" dirty="0">
                <a:solidFill>
                  <a:schemeClr val="tx2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二、儒学的新发展——宋明理学</a:t>
            </a:r>
            <a:endParaRPr lang="zh-CN" altLang="en-US" sz="4000" b="1" u="none" dirty="0">
              <a:solidFill>
                <a:schemeClr val="tx2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9464" name="Text Box 31"/>
          <p:cNvSpPr txBox="1"/>
          <p:nvPr/>
        </p:nvSpPr>
        <p:spPr>
          <a:xfrm>
            <a:off x="130175" y="762000"/>
            <a:ext cx="3124200" cy="521970"/>
          </a:xfrm>
          <a:prstGeom prst="rect">
            <a:avLst/>
          </a:prstGeom>
          <a:solidFill>
            <a:srgbClr val="00FF00">
              <a:alpha val="54901"/>
            </a:srgbClr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1</a:t>
            </a:r>
            <a:r>
              <a:rPr lang="zh-CN" altLang="en-US" sz="28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、含义：</a:t>
            </a:r>
            <a:endParaRPr lang="zh-CN" altLang="en-US" sz="2800" b="1" u="none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" name="Text Box 31"/>
          <p:cNvSpPr txBox="1"/>
          <p:nvPr/>
        </p:nvSpPr>
        <p:spPr>
          <a:xfrm>
            <a:off x="130175" y="1283970"/>
            <a:ext cx="3124200" cy="521970"/>
          </a:xfrm>
          <a:prstGeom prst="rect">
            <a:avLst/>
          </a:prstGeom>
          <a:solidFill>
            <a:srgbClr val="00FF00">
              <a:alpha val="54901"/>
            </a:srgbClr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2</a:t>
            </a:r>
            <a:r>
              <a:rPr lang="zh-CN" altLang="en-US" sz="28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、基本流派：</a:t>
            </a:r>
            <a:endParaRPr lang="zh-CN" altLang="en-US" sz="2800" b="1" u="none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461645" y="2724150"/>
            <a:ext cx="798195" cy="2520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4000" b="1" u="none" kern="1200" cap="none" spc="0" normalizeH="0" baseline="0" noProof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+mn-cs"/>
              </a:rPr>
              <a:t>陆王心学</a:t>
            </a:r>
            <a:endParaRPr kumimoji="0" lang="zh-CN" altLang="en-US" sz="4000" b="1" u="none" kern="1200" cap="none" spc="0" normalizeH="0" baseline="0" noProof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1464310" y="2077720"/>
            <a:ext cx="592455" cy="3813810"/>
          </a:xfrm>
          <a:prstGeom prst="leftBrac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6253163" y="2077720"/>
            <a:ext cx="705643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b="1" u="none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</a:rPr>
              <a:t>    </a:t>
            </a:r>
            <a:r>
              <a:rPr lang="zh-CN" altLang="en-US" sz="2800" b="1" u="none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</a:rPr>
              <a:t>心是万物本原，“心即理也” </a:t>
            </a:r>
            <a:endParaRPr lang="zh-CN" altLang="en-US" sz="2800" b="1" u="none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58548" y="2599690"/>
            <a:ext cx="705643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b="1" u="none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</a:rPr>
              <a:t>    “</a:t>
            </a:r>
            <a:r>
              <a:rPr lang="zh-CN" altLang="en-US" sz="2800" b="1" u="none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</a:rPr>
              <a:t>发明本心”以求理，进行内心反省</a:t>
            </a:r>
            <a:endParaRPr lang="zh-CN" altLang="en-US" sz="2800" b="1" u="none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4384040" y="4143375"/>
            <a:ext cx="229235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>
              <a:lnSpc>
                <a:spcPts val="3360"/>
              </a:lnSpc>
            </a:pPr>
            <a:r>
              <a:rPr lang="en-US" altLang="zh-CN" sz="28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① </a:t>
            </a:r>
            <a:r>
              <a:rPr lang="zh-CN" altLang="en-US" sz="28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世界观： </a:t>
            </a:r>
            <a:endParaRPr lang="en-US" altLang="zh-CN" sz="2800" b="1" u="none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fontAlgn="auto">
              <a:lnSpc>
                <a:spcPts val="3360"/>
              </a:lnSpc>
            </a:pPr>
            <a:r>
              <a:rPr lang="zh-CN" altLang="en-US" sz="2800" b="1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② 方法论：</a:t>
            </a:r>
            <a:endParaRPr lang="zh-CN" altLang="en-US" sz="3600" b="1" u="none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260111" name="Text Box 15"/>
          <p:cNvSpPr txBox="1"/>
          <p:nvPr/>
        </p:nvSpPr>
        <p:spPr>
          <a:xfrm>
            <a:off x="6434455" y="4021138"/>
            <a:ext cx="5867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</a:rPr>
              <a:t>“心外无物”“心外无理”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260107" name="Rectangle 11"/>
          <p:cNvSpPr/>
          <p:nvPr/>
        </p:nvSpPr>
        <p:spPr>
          <a:xfrm>
            <a:off x="6676073" y="6221095"/>
            <a:ext cx="232791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>
              <a:lnSpc>
                <a:spcPts val="336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“知行合一”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0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0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4" presetClass="entr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0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0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0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0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0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71" grpId="0" bldLvl="0" animBg="1"/>
      <p:bldP spid="11273" grpId="0"/>
      <p:bldP spid="11274" grpId="0" bldLvl="0" animBg="1"/>
      <p:bldP spid="4" grpId="0"/>
      <p:bldP spid="5" grpId="0"/>
      <p:bldP spid="6" grpId="0"/>
      <p:bldP spid="260111" grpId="0"/>
      <p:bldP spid="260107" grpId="0" animBg="1"/>
      <p:bldP spid="260107" grpId="1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4079776" y="692696"/>
            <a:ext cx="3886200" cy="706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儒家思想</a:t>
            </a:r>
            <a:r>
              <a:rPr lang="zh-CN" altLang="en-US" sz="4000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的危机</a:t>
            </a:r>
            <a:endParaRPr lang="zh-CN" altLang="en-US" sz="4000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979170" y="1399540"/>
            <a:ext cx="10013315" cy="2553335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材料一：</a:t>
            </a:r>
            <a:r>
              <a:rPr lang="zh-CN" altLang="en-US" sz="32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anose="02010609030101010101" pitchFamily="49" charset="-122"/>
              </a:rPr>
              <a:t>自“罢、独”后，儒家思想占统治地位。儒生们专注于考据与训</a:t>
            </a:r>
            <a:r>
              <a:rPr lang="zh-CN" altLang="en-US" sz="32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anose="02010609030101010101" pitchFamily="49" charset="-122"/>
              </a:rPr>
              <a:t>诂，儒家思想自身僵化。另</a:t>
            </a:r>
            <a:r>
              <a:rPr lang="zh-CN" altLang="en-US" sz="32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anose="02010609030101010101" pitchFamily="49" charset="-122"/>
              </a:rPr>
              <a:t>外，儒家思想着重于人的道德实践，缺少应有的抽象哲学理论。</a:t>
            </a:r>
            <a:endParaRPr lang="zh-CN" altLang="en-US" sz="32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 panose="02010609030101010101" pitchFamily="49" charset="-122"/>
            </a:endParaRPr>
          </a:p>
          <a:p>
            <a:r>
              <a:rPr lang="zh-CN" altLang="en-US" sz="32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材料二：</a:t>
            </a:r>
            <a:r>
              <a:rPr lang="zh-CN" altLang="en-US" sz="32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anose="02010609030101010101" pitchFamily="49" charset="-122"/>
              </a:rPr>
              <a:t>伴随社会动荡不安，王朝更迭，“君臣等级观念”受到质</a:t>
            </a:r>
            <a:r>
              <a:rPr lang="zh-CN" altLang="en-US" sz="32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anose="02010609030101010101" pitchFamily="49" charset="-122"/>
              </a:rPr>
              <a:t>疑，儒家思想与社会脱节。</a:t>
            </a:r>
            <a:endParaRPr lang="zh-CN" altLang="en-US" sz="32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 panose="0201060903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9230" y="4249142"/>
            <a:ext cx="8640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佛、道传播，儒学出现危机。</a:t>
            </a:r>
            <a:endParaRPr lang="zh-CN" altLang="en-US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24000" y="0"/>
            <a:ext cx="759618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dirty="0" smtClean="0">
                <a:latin typeface="Arial" panose="020B0604020202020204" pitchFamily="34" charset="0"/>
              </a:rPr>
              <a:t>探理学之源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638810"/>
            <a:ext cx="10500995" cy="2027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>
              <a:lnSpc>
                <a:spcPct val="90000"/>
              </a:lnSpc>
              <a:buClrTx/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材料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随着道教兴起和佛教传入，魏晋时期出现用老庄思想解释儒学的玄学，佛教进一步传播，道教吸收佛教和儒学理论并走向官方化。从南北朝开始，儒、佛、道并称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三教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孔子、释迦牟尼、老子并称“三圣”。悬空寺是国内现存的唯一的佛、道、儒三教合一的独特寺庙。</a:t>
            </a:r>
            <a:endParaRPr lang="zh-CN" altLang="en-US" sz="2800"/>
          </a:p>
        </p:txBody>
      </p:sp>
      <p:pic>
        <p:nvPicPr>
          <p:cNvPr id="11265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3725" y="3091180"/>
            <a:ext cx="9446895" cy="34683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Text Box 3"/>
          <p:cNvSpPr txBox="1"/>
          <p:nvPr/>
        </p:nvSpPr>
        <p:spPr>
          <a:xfrm>
            <a:off x="1022985" y="6092508"/>
            <a:ext cx="5867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《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三教图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》</a:t>
            </a:r>
            <a:r>
              <a:rPr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清</a:t>
            </a:r>
            <a:r>
              <a:rPr lang="en-US" altLang="zh-CN" sz="28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·</a:t>
            </a:r>
            <a:r>
              <a:rPr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rPr>
              <a:t>丁云鹏</a:t>
            </a:r>
            <a:endParaRPr lang="zh-CN" altLang="en-US" sz="28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29698" name="Picture 4" descr="1"/>
          <p:cNvPicPr>
            <a:picLocks noChangeAspect="1"/>
          </p:cNvPicPr>
          <p:nvPr/>
        </p:nvPicPr>
        <p:blipFill>
          <a:blip r:embed="rId1">
            <a:lum contrast="11998"/>
          </a:blip>
          <a:stretch>
            <a:fillRect/>
          </a:stretch>
        </p:blipFill>
        <p:spPr>
          <a:xfrm>
            <a:off x="647065" y="307975"/>
            <a:ext cx="3340100" cy="57848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9699" name="AutoShape 5"/>
          <p:cNvSpPr/>
          <p:nvPr/>
        </p:nvSpPr>
        <p:spPr>
          <a:xfrm>
            <a:off x="4403725" y="307975"/>
            <a:ext cx="7501890" cy="5638800"/>
          </a:xfrm>
          <a:prstGeom prst="foldedCorner">
            <a:avLst>
              <a:gd name="adj" fmla="val 12500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fontAlgn="base"/>
            <a:endParaRPr lang="zh-CN" altLang="en-US" strike="noStrike" noProof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700" name="Text Box 2"/>
          <p:cNvSpPr txBox="1"/>
          <p:nvPr/>
        </p:nvSpPr>
        <p:spPr>
          <a:xfrm>
            <a:off x="4403725" y="422910"/>
            <a:ext cx="7416165" cy="4744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右图中的三人从右至左分别是</a:t>
            </a:r>
            <a:r>
              <a:rPr lang="zh-CN" altLang="en-US" sz="28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sym typeface="宋体" panose="02010600030101010101" pitchFamily="2" charset="-122"/>
              </a:rPr>
              <a:t>老子、</a:t>
            </a:r>
            <a:r>
              <a:rPr lang="zh-CN" altLang="en-US" sz="28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释迦牟尼、孔子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三人于一图之中，正在辩经论道，画面中，释氏坐于菩提树下成为画面主体，老子坐于蒲草之上，与一身士大夫装束的孔子相对。此图反映了的实质问题是：</a:t>
            </a:r>
            <a:endParaRPr lang="zh-CN" altLang="en-US" sz="2800" b="1" dirty="0"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800" b="1" dirty="0">
                <a:latin typeface="华文楷体" pitchFamily="2" charset="-122"/>
                <a:ea typeface="华文楷体" pitchFamily="2" charset="-122"/>
                <a:sym typeface="宋体" panose="02010600030101010101" pitchFamily="2" charset="-122"/>
              </a:rPr>
              <a:t>A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  <a:sym typeface="宋体" panose="02010600030101010101" pitchFamily="2" charset="-122"/>
              </a:rPr>
              <a:t>体现了中国古代“三教合一”的社会思潮</a:t>
            </a:r>
            <a:endParaRPr lang="zh-CN" altLang="en-US" sz="2800" b="1" dirty="0"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800" b="1" dirty="0">
                <a:latin typeface="华文楷体" pitchFamily="2" charset="-122"/>
                <a:ea typeface="华文楷体" pitchFamily="2" charset="-122"/>
                <a:sym typeface="宋体" panose="02010600030101010101" pitchFamily="2" charset="-122"/>
              </a:rPr>
              <a:t>B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  <a:sym typeface="宋体" panose="02010600030101010101" pitchFamily="2" charset="-122"/>
              </a:rPr>
              <a:t>此三人不是同一时代，不可能同时出现</a:t>
            </a:r>
            <a:endParaRPr lang="zh-CN" altLang="en-US" sz="2800" b="1" dirty="0">
              <a:latin typeface="华文楷体" pitchFamily="2" charset="-122"/>
              <a:ea typeface="华文楷体" pitchFamily="2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800" b="1" dirty="0">
                <a:latin typeface="华文楷体" pitchFamily="2" charset="-122"/>
                <a:ea typeface="华文楷体" pitchFamily="2" charset="-122"/>
                <a:sym typeface="宋体" panose="02010600030101010101" pitchFamily="2" charset="-122"/>
              </a:rPr>
              <a:t>C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  <a:sym typeface="宋体" panose="02010600030101010101" pitchFamily="2" charset="-122"/>
              </a:rPr>
              <a:t>儒释道三家主张各异，冲突激烈</a:t>
            </a:r>
            <a:endParaRPr lang="zh-CN" altLang="en-US" sz="2800" b="1" dirty="0">
              <a:latin typeface="华文楷体" pitchFamily="2" charset="-122"/>
              <a:ea typeface="华文楷体" pitchFamily="2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800" b="1" dirty="0">
                <a:latin typeface="华文楷体" pitchFamily="2" charset="-122"/>
                <a:ea typeface="华文楷体" pitchFamily="2" charset="-122"/>
                <a:sym typeface="宋体" panose="02010600030101010101" pitchFamily="2" charset="-122"/>
              </a:rPr>
              <a:t>D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  <a:sym typeface="宋体" panose="02010600030101010101" pitchFamily="2" charset="-122"/>
              </a:rPr>
              <a:t>主题反映了佛教对中国传统文化产生了决定性影响</a:t>
            </a:r>
            <a:endParaRPr lang="zh-CN" altLang="en-US" sz="2800" b="1" dirty="0">
              <a:latin typeface="华文楷体" pitchFamily="2" charset="-122"/>
              <a:ea typeface="华文楷体" pitchFamily="2" charset="-122"/>
              <a:sym typeface="宋体" panose="02010600030101010101" pitchFamily="2" charset="-122"/>
            </a:endParaRPr>
          </a:p>
        </p:txBody>
      </p:sp>
      <p:sp>
        <p:nvSpPr>
          <p:cNvPr id="219140" name="矩形 219139"/>
          <p:cNvSpPr/>
          <p:nvPr/>
        </p:nvSpPr>
        <p:spPr>
          <a:xfrm>
            <a:off x="7391400" y="4652963"/>
            <a:ext cx="1754188" cy="143986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163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/>
            <a:r>
              <a:rPr lang="zh-CN" altLang="en-US" sz="360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黑体" panose="02010609060101010101" charset="-122"/>
                <a:ea typeface="黑体" panose="02010609060101010101" charset="-122"/>
              </a:rPr>
              <a:t>A</a:t>
            </a:r>
            <a:endParaRPr lang="zh-CN" altLang="en-US" sz="360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9070" name="内容占位符 1049069"/>
          <p:cNvSpPr/>
          <p:nvPr>
            <p:ph idx="1"/>
          </p:nvPr>
        </p:nvSpPr>
        <p:spPr>
          <a:xfrm>
            <a:off x="805815" y="2940685"/>
            <a:ext cx="11365230" cy="163512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42900" lvl="0" indent="-342900" algn="l" defTabSz="91440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defRPr sz="3200" b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742950" lvl="1" indent="-285750" algn="l" defTabSz="91440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defRPr sz="2800" b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lvl="2" indent="-228600" algn="l" defTabSz="91440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defRPr sz="2400" b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lvl="3" indent="-228600" algn="l" defTabSz="91440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defRPr sz="2000" b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lvl="4" indent="-228600" algn="l" defTabSz="91440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defRPr sz="2000" b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</a:defRPr>
            </a:lvl5pPr>
          </a:lstStyle>
          <a:p>
            <a:pPr marL="342900" lvl="0" indent="-34290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None/>
            </a:pPr>
            <a:r>
              <a:rPr lang="en-US" altLang="zh-CN" sz="2800" b="1" u="non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2800" b="1" u="non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、魏晋南北朝</a:t>
            </a:r>
            <a:r>
              <a:rPr lang="en-US" altLang="zh-CN" sz="2800" b="1" u="non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,</a:t>
            </a:r>
            <a:r>
              <a:rPr lang="zh-CN" altLang="en-US" sz="2800" b="1" u="non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佛道传播，儒学出现危机。</a:t>
            </a:r>
            <a:endParaRPr lang="zh-CN" altLang="en-US" sz="2800" b="1" u="none" baseline="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marL="342900" lvl="0" indent="-34290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None/>
            </a:pPr>
            <a:r>
              <a:rPr lang="zh-CN" altLang="en-US" sz="2800" b="1" u="non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2、唐宋时期“三教合一”的潮流弥漫。</a:t>
            </a:r>
            <a:endParaRPr lang="zh-CN" altLang="en-US" sz="2800" b="1" u="none" baseline="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marL="342900" lvl="0" indent="-34290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None/>
            </a:pPr>
            <a:r>
              <a:rPr lang="zh-CN" altLang="en-US" sz="2800" b="1" u="none" baseline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3、儒家学者吸收和融合佛、道思想，形成理学。</a:t>
            </a:r>
            <a:endParaRPr lang="zh-CN" altLang="en-US" sz="2800" b="1" u="none" baseline="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89585" y="1171575"/>
            <a:ext cx="9509125" cy="20815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marR="0" defTabSz="914400">
              <a:lnSpc>
                <a:spcPts val="3880"/>
              </a:lnSpc>
              <a:buClrTx/>
              <a:buSzTx/>
              <a:buFontTx/>
              <a:buNone/>
              <a:defRPr/>
            </a:pPr>
            <a:r>
              <a:rPr lang="zh-CN" sz="2800" b="1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宋体" panose="02010600030101010101" pitchFamily="2" charset="-122"/>
                <a:cs typeface="+mn-ea"/>
                <a:sym typeface="宋体" panose="02010600030101010101" pitchFamily="2" charset="-122"/>
              </a:rPr>
              <a:t>政治上：</a:t>
            </a:r>
            <a:endParaRPr kumimoji="0" lang="zh-CN" altLang="en-US" sz="28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  <a:ea typeface="宋体" panose="02010600030101010101" pitchFamily="2" charset="-122"/>
              <a:cs typeface="+mn-ea"/>
            </a:endParaRPr>
          </a:p>
          <a:p>
            <a:pPr marR="0" defTabSz="914400">
              <a:lnSpc>
                <a:spcPts val="3880"/>
              </a:lnSpc>
              <a:buClrTx/>
              <a:buSzTx/>
              <a:buFontTx/>
              <a:buNone/>
              <a:defRPr/>
            </a:pPr>
            <a:r>
              <a:rPr lang="zh-CN" sz="2800" b="1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宋体" panose="02010600030101010101" pitchFamily="2" charset="-122"/>
                <a:cs typeface="+mn-ea"/>
                <a:sym typeface="宋体" panose="02010600030101010101" pitchFamily="2" charset="-122"/>
              </a:rPr>
              <a:t>经济上：</a:t>
            </a:r>
            <a:endParaRPr kumimoji="0" lang="zh-CN" altLang="en-US" sz="28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  <a:ea typeface="宋体" panose="02010600030101010101" pitchFamily="2" charset="-122"/>
              <a:cs typeface="+mn-ea"/>
            </a:endParaRPr>
          </a:p>
          <a:p>
            <a:pPr marR="0" defTabSz="914400">
              <a:lnSpc>
                <a:spcPts val="3880"/>
              </a:lnSpc>
              <a:buClrTx/>
              <a:buSzTx/>
              <a:buFontTx/>
              <a:buNone/>
              <a:defRPr/>
            </a:pPr>
            <a:r>
              <a:rPr lang="zh-CN" sz="2800" b="1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宋体" panose="02010600030101010101" pitchFamily="2" charset="-122"/>
                <a:cs typeface="+mn-ea"/>
                <a:sym typeface="宋体" panose="02010600030101010101" pitchFamily="2" charset="-122"/>
              </a:rPr>
              <a:t>文化上：</a:t>
            </a:r>
            <a:endParaRPr kumimoji="0" lang="zh-CN" sz="28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  <a:ea typeface="宋体" panose="02010600030101010101" pitchFamily="2" charset="-122"/>
              <a:cs typeface="+mn-ea"/>
            </a:endParaRPr>
          </a:p>
          <a:p>
            <a:pPr marR="0" defTabSz="914400">
              <a:lnSpc>
                <a:spcPts val="3880"/>
              </a:lnSpc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宋体" panose="02010600030101010101" pitchFamily="2" charset="-122"/>
                <a:cs typeface="+mn-ea"/>
                <a:sym typeface="宋体" panose="02010600030101010101" pitchFamily="2" charset="-122"/>
              </a:rPr>
              <a:t>  </a:t>
            </a:r>
            <a:endParaRPr kumimoji="0" lang="zh-CN" altLang="en-US" sz="24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  <a:ea typeface="宋体" panose="02010600030101010101" pitchFamily="2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18005" y="1760855"/>
            <a:ext cx="5902960" cy="5886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R="0" defTabSz="914400">
              <a:lnSpc>
                <a:spcPts val="3880"/>
              </a:lnSpc>
              <a:buClrTx/>
              <a:buSzTx/>
              <a:buFontTx/>
              <a:buNone/>
              <a:defRPr/>
            </a:pPr>
            <a:r>
              <a:rPr lang="zh-CN" sz="2800" b="1" noProof="0" dirty="0">
                <a:solidFill>
                  <a:schemeClr val="tx1"/>
                </a:solidFill>
                <a:effectLst/>
                <a:latin typeface="楷体_GB2312" panose="02010609030101010101" pitchFamily="49" charset="-122"/>
                <a:ea typeface="宋体" panose="02010600030101010101" pitchFamily="2" charset="-122"/>
                <a:cs typeface="+mn-ea"/>
                <a:sym typeface="宋体" panose="02010600030101010101" pitchFamily="2" charset="-122"/>
              </a:rPr>
              <a:t>宋代商品</a:t>
            </a:r>
            <a:r>
              <a:rPr lang="zh-CN" altLang="en-US" sz="2800" b="1" noProof="0" dirty="0">
                <a:solidFill>
                  <a:schemeClr val="tx1"/>
                </a:solidFill>
                <a:effectLst/>
                <a:latin typeface="楷体_GB2312" panose="02010609030101010101" pitchFamily="49" charset="-122"/>
                <a:ea typeface="宋体" panose="02010600030101010101" pitchFamily="2" charset="-122"/>
                <a:cs typeface="+mn-ea"/>
                <a:sym typeface="宋体" panose="02010600030101010101" pitchFamily="2" charset="-122"/>
              </a:rPr>
              <a:t>经济迅速发展、科学进步</a:t>
            </a:r>
            <a:r>
              <a:rPr lang="zh-CN" sz="2800" b="1" noProof="0" dirty="0">
                <a:solidFill>
                  <a:schemeClr val="tx1"/>
                </a:solidFill>
                <a:effectLst/>
                <a:latin typeface="楷体_GB2312" panose="02010609030101010101" pitchFamily="49" charset="-122"/>
                <a:ea typeface="宋体" panose="02010600030101010101" pitchFamily="2" charset="-122"/>
                <a:cs typeface="+mn-ea"/>
                <a:sym typeface="宋体" panose="02010600030101010101" pitchFamily="2" charset="-122"/>
              </a:rPr>
              <a:t>。</a:t>
            </a:r>
            <a:endParaRPr kumimoji="0" lang="zh-CN" altLang="en-US" sz="2800" b="1" kern="1200" cap="none" spc="0" normalizeH="0" baseline="0" noProof="0" dirty="0">
              <a:solidFill>
                <a:schemeClr val="tx1"/>
              </a:solidFill>
              <a:effectLst/>
              <a:latin typeface="楷体_GB2312" panose="02010609030101010101" pitchFamily="49" charset="-122"/>
              <a:ea typeface="宋体" panose="02010600030101010101" pitchFamily="2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18005" y="1171575"/>
            <a:ext cx="7874000" cy="5886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R="0" defTabSz="914400">
              <a:lnSpc>
                <a:spcPts val="3880"/>
              </a:lnSpc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solidFill>
                  <a:schemeClr val="tx1"/>
                </a:solidFill>
                <a:effectLst/>
                <a:latin typeface="楷体_GB2312" panose="02010609030101010101" pitchFamily="49" charset="-122"/>
                <a:ea typeface="宋体" panose="02010600030101010101" pitchFamily="2" charset="-122"/>
                <a:cs typeface="+mn-ea"/>
                <a:sym typeface="宋体" panose="02010600030101010101" pitchFamily="2" charset="-122"/>
              </a:rPr>
              <a:t> </a:t>
            </a:r>
            <a:r>
              <a:rPr lang="zh-CN" altLang="en-US" sz="2800" b="1" noProof="0" dirty="0">
                <a:solidFill>
                  <a:schemeClr val="tx1"/>
                </a:solidFill>
                <a:effectLst/>
                <a:latin typeface="楷体_GB2312" panose="02010609030101010101" pitchFamily="49" charset="-122"/>
                <a:ea typeface="宋体" panose="02010600030101010101" pitchFamily="2" charset="-122"/>
                <a:cs typeface="+mn-ea"/>
                <a:sym typeface="宋体" panose="02010600030101010101" pitchFamily="2" charset="-122"/>
              </a:rPr>
              <a:t>宋代加强中央集权的要求 ；重文轻武的社会环境</a:t>
            </a:r>
            <a:endParaRPr kumimoji="0" lang="zh-CN" altLang="en-US" sz="2800" b="1" kern="1200" cap="none" spc="0" normalizeH="0" baseline="0" noProof="0" dirty="0">
              <a:solidFill>
                <a:schemeClr val="tx1"/>
              </a:solidFill>
              <a:effectLst/>
              <a:latin typeface="楷体_GB2312" panose="02010609030101010101" pitchFamily="49" charset="-122"/>
              <a:ea typeface="宋体" panose="02010600030101010101" pitchFamily="2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7170" name="Text Box 2"/>
          <p:cNvSpPr txBox="1"/>
          <p:nvPr/>
        </p:nvSpPr>
        <p:spPr>
          <a:xfrm>
            <a:off x="114300" y="55245"/>
            <a:ext cx="9144000" cy="70675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lin ang="0" scaled="1"/>
            <a:tileRect/>
          </a:gradFill>
          <a:ln w="9525">
            <a:noFill/>
          </a:ln>
        </p:spPr>
        <p:txBody>
          <a:bodyPr>
            <a:spAutoFit/>
          </a:bodyPr>
          <a:p>
            <a:r>
              <a:rPr lang="zh-CN" altLang="en-US" sz="4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一、理学兴起的背景</a:t>
            </a:r>
            <a:endParaRPr lang="zh-CN" altLang="en-US" sz="4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9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490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490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bldLvl="0" animBg="1"/>
      <p:bldP spid="3" grpId="0"/>
      <p:bldP spid="2" grpId="0"/>
      <p:bldP spid="104907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Rectangle 2"/>
          <p:cNvSpPr/>
          <p:nvPr/>
        </p:nvSpPr>
        <p:spPr>
          <a:xfrm>
            <a:off x="3708718" y="936625"/>
            <a:ext cx="477393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3600" b="1" u="none" dirty="0">
                <a:solidFill>
                  <a:srgbClr val="339933"/>
                </a:solidFill>
                <a:latin typeface="Times New Roman" panose="02020603050405020304" pitchFamily="18" charset="0"/>
                <a:ea typeface="黑体" panose="02010609060101010101" charset="-122"/>
              </a:rPr>
              <a:t>“理学”一词的概念：</a:t>
            </a:r>
            <a:endParaRPr lang="zh-CN" altLang="en-US" sz="3600" b="1" u="none" dirty="0">
              <a:solidFill>
                <a:srgbClr val="339933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80899" name="Text Box 3"/>
          <p:cNvSpPr txBox="1"/>
          <p:nvPr/>
        </p:nvSpPr>
        <p:spPr>
          <a:xfrm>
            <a:off x="1913573" y="2282508"/>
            <a:ext cx="8713787" cy="18630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 u="none" dirty="0">
                <a:solidFill>
                  <a:schemeClr val="bg1"/>
                </a:solidFill>
                <a:latin typeface="华文中宋" panose="02010600040101010101" pitchFamily="2" charset="-122"/>
                <a:ea typeface="黑体" panose="02010609060101010101" charset="-122"/>
              </a:rPr>
              <a:t>    </a:t>
            </a:r>
            <a:r>
              <a:rPr lang="zh-CN" altLang="en-US" sz="3200" b="1" u="none" dirty="0">
                <a:latin typeface="华文中宋" panose="02010600040101010101" pitchFamily="2" charset="-122"/>
                <a:ea typeface="黑体" panose="02010609060101010101" charset="-122"/>
              </a:rPr>
              <a:t>理学是一个以理和天理为核心的既贯通</a:t>
            </a:r>
            <a:endParaRPr lang="zh-CN" altLang="en-US" sz="3200" b="1" u="none" dirty="0">
              <a:latin typeface="华文中宋" panose="02010600040101010101" pitchFamily="2" charset="-122"/>
              <a:ea typeface="黑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u="none" dirty="0">
                <a:solidFill>
                  <a:srgbClr val="FF0000"/>
                </a:solidFill>
                <a:latin typeface="华文中宋" panose="02010600040101010101" pitchFamily="2" charset="-122"/>
                <a:ea typeface="楷体_GB2312" panose="02010609030101010101" pitchFamily="49" charset="-122"/>
              </a:rPr>
              <a:t>宇宙自然</a:t>
            </a:r>
            <a:r>
              <a:rPr lang="zh-CN" altLang="en-US" sz="3200" b="1" u="none" dirty="0">
                <a:latin typeface="华文中宋" panose="02010600040101010101" pitchFamily="2" charset="-122"/>
                <a:ea typeface="黑体" panose="02010609060101010101" charset="-122"/>
              </a:rPr>
              <a:t>和</a:t>
            </a:r>
            <a:r>
              <a:rPr lang="zh-CN" altLang="en-US" sz="3200" b="1" u="none" dirty="0">
                <a:solidFill>
                  <a:srgbClr val="FF0000"/>
                </a:solidFill>
                <a:latin typeface="华文中宋" panose="02010600040101010101" pitchFamily="2" charset="-122"/>
                <a:ea typeface="楷体_GB2312" panose="02010609030101010101" pitchFamily="49" charset="-122"/>
              </a:rPr>
              <a:t>人生命运</a:t>
            </a:r>
            <a:r>
              <a:rPr lang="zh-CN" altLang="en-US" sz="3200" b="1" u="none" dirty="0">
                <a:latin typeface="华文中宋" panose="02010600040101010101" pitchFamily="2" charset="-122"/>
                <a:ea typeface="黑体" panose="02010609060101010101" charset="-122"/>
              </a:rPr>
              <a:t>，又继承</a:t>
            </a:r>
            <a:r>
              <a:rPr lang="zh-CN" altLang="en-US" sz="3200" b="1" u="none" dirty="0">
                <a:solidFill>
                  <a:srgbClr val="FF0000"/>
                </a:solidFill>
                <a:latin typeface="华文中宋" panose="02010600040101010101" pitchFamily="2" charset="-122"/>
                <a:ea typeface="楷体_GB2312" panose="02010609030101010101" pitchFamily="49" charset="-122"/>
              </a:rPr>
              <a:t>孔孟正宗</a:t>
            </a:r>
            <a:r>
              <a:rPr lang="zh-CN" altLang="en-US" sz="3200" b="1" u="none" dirty="0">
                <a:latin typeface="华文中宋" panose="02010600040101010101" pitchFamily="2" charset="-122"/>
                <a:ea typeface="黑体" panose="02010609060101010101" charset="-122"/>
              </a:rPr>
              <a:t>，并能</a:t>
            </a:r>
            <a:r>
              <a:rPr lang="zh-CN" altLang="en-US" sz="3200" b="1" u="none" dirty="0">
                <a:solidFill>
                  <a:srgbClr val="FF0000"/>
                </a:solidFill>
                <a:latin typeface="华文中宋" panose="02010600040101010101" pitchFamily="2" charset="-122"/>
                <a:ea typeface="楷体_GB2312" panose="02010609030101010101" pitchFamily="49" charset="-122"/>
              </a:rPr>
              <a:t>治理国家</a:t>
            </a:r>
            <a:r>
              <a:rPr lang="zh-CN" altLang="en-US" sz="3200" b="1" u="none" dirty="0">
                <a:latin typeface="华文中宋" panose="02010600040101010101" pitchFamily="2" charset="-122"/>
                <a:ea typeface="黑体" panose="02010609060101010101" charset="-122"/>
              </a:rPr>
              <a:t>的新儒学。</a:t>
            </a:r>
            <a:endParaRPr lang="zh-CN" altLang="en-US" sz="3200" b="1" u="none" dirty="0">
              <a:latin typeface="华文中宋" panose="02010600040101010101" pitchFamily="2" charset="-122"/>
              <a:ea typeface="黑体" panose="02010609060101010101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2778760" y="1712595"/>
            <a:ext cx="2249488" cy="1393825"/>
            <a:chOff x="3232" y="981"/>
            <a:chExt cx="1417" cy="878"/>
          </a:xfrm>
        </p:grpSpPr>
        <p:sp>
          <p:nvSpPr>
            <p:cNvPr id="18446" name="Text Box 5"/>
            <p:cNvSpPr txBox="1"/>
            <p:nvPr/>
          </p:nvSpPr>
          <p:spPr>
            <a:xfrm>
              <a:off x="3287" y="981"/>
              <a:ext cx="1362" cy="40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 algn="ctr"/>
              <a:r>
                <a:rPr lang="zh-CN" altLang="en-US" sz="3600" b="1" u="none" dirty="0">
                  <a:solidFill>
                    <a:srgbClr val="FF0000"/>
                  </a:solidFill>
                  <a:latin typeface="华文新魏" panose="02010800040101010101" pitchFamily="2" charset="-122"/>
                  <a:ea typeface="楷体_GB2312" panose="02010609030101010101" pitchFamily="49" charset="-122"/>
                </a:rPr>
                <a:t>道、佛</a:t>
              </a:r>
              <a:endParaRPr lang="zh-CN" altLang="en-US" sz="3600" b="1" u="none" dirty="0">
                <a:solidFill>
                  <a:srgbClr val="FF0000"/>
                </a:solidFill>
                <a:latin typeface="华文新魏" panose="02010800040101010101" pitchFamily="2" charset="-122"/>
                <a:ea typeface="楷体_GB2312" panose="02010609030101010101" pitchFamily="49" charset="-122"/>
              </a:endParaRPr>
            </a:p>
          </p:txBody>
        </p:sp>
        <p:grpSp>
          <p:nvGrpSpPr>
            <p:cNvPr id="18447" name="Group 6"/>
            <p:cNvGrpSpPr/>
            <p:nvPr/>
          </p:nvGrpSpPr>
          <p:grpSpPr>
            <a:xfrm>
              <a:off x="3232" y="1434"/>
              <a:ext cx="1287" cy="425"/>
              <a:chOff x="3232" y="1434"/>
              <a:chExt cx="1287" cy="425"/>
            </a:xfrm>
          </p:grpSpPr>
          <p:sp>
            <p:nvSpPr>
              <p:cNvPr id="18448" name="Line 7"/>
              <p:cNvSpPr/>
              <p:nvPr/>
            </p:nvSpPr>
            <p:spPr>
              <a:xfrm flipV="1">
                <a:off x="3232" y="1434"/>
                <a:ext cx="419" cy="397"/>
              </a:xfrm>
              <a:prstGeom prst="line">
                <a:avLst/>
              </a:prstGeom>
              <a:ln w="6350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8449" name="Line 8"/>
              <p:cNvSpPr/>
              <p:nvPr/>
            </p:nvSpPr>
            <p:spPr>
              <a:xfrm flipH="1" flipV="1">
                <a:off x="4150" y="1434"/>
                <a:ext cx="369" cy="425"/>
              </a:xfrm>
              <a:prstGeom prst="line">
                <a:avLst/>
              </a:prstGeom>
              <a:ln w="6350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grpSp>
        <p:nvGrpSpPr>
          <p:cNvPr id="4" name="Group 9"/>
          <p:cNvGrpSpPr/>
          <p:nvPr/>
        </p:nvGrpSpPr>
        <p:grpSpPr>
          <a:xfrm>
            <a:off x="6602095" y="3443605"/>
            <a:ext cx="2827338" cy="1039813"/>
            <a:chOff x="509" y="2631"/>
            <a:chExt cx="1781" cy="655"/>
          </a:xfrm>
        </p:grpSpPr>
        <p:sp>
          <p:nvSpPr>
            <p:cNvPr id="18444" name="Text Box 10"/>
            <p:cNvSpPr txBox="1"/>
            <p:nvPr/>
          </p:nvSpPr>
          <p:spPr>
            <a:xfrm>
              <a:off x="509" y="2880"/>
              <a:ext cx="1781" cy="40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 algn="ctr"/>
              <a:r>
                <a:rPr lang="zh-CN" altLang="en-US" sz="3600" b="1" u="none" dirty="0">
                  <a:solidFill>
                    <a:srgbClr val="FF0000"/>
                  </a:solidFill>
                  <a:latin typeface="华文新魏" panose="02010800040101010101" pitchFamily="2" charset="-122"/>
                  <a:ea typeface="楷体_GB2312" panose="02010609030101010101" pitchFamily="49" charset="-122"/>
                </a:rPr>
                <a:t>儒（根本）</a:t>
              </a:r>
              <a:endParaRPr lang="zh-CN" altLang="en-US" sz="3600" b="1" u="none" dirty="0">
                <a:solidFill>
                  <a:srgbClr val="FF0000"/>
                </a:solidFill>
                <a:latin typeface="华文新魏" panose="02010800040101010101" pitchFamily="2" charset="-122"/>
                <a:ea typeface="楷体_GB2312" panose="02010609030101010101" pitchFamily="49" charset="-122"/>
              </a:endParaRPr>
            </a:p>
          </p:txBody>
        </p:sp>
        <p:sp>
          <p:nvSpPr>
            <p:cNvPr id="18445" name="Line 11"/>
            <p:cNvSpPr/>
            <p:nvPr/>
          </p:nvSpPr>
          <p:spPr>
            <a:xfrm flipH="1">
              <a:off x="1219" y="2631"/>
              <a:ext cx="255" cy="255"/>
            </a:xfrm>
            <a:prstGeom prst="line">
              <a:avLst/>
            </a:prstGeom>
            <a:ln w="635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5" name="Group 12"/>
          <p:cNvGrpSpPr/>
          <p:nvPr/>
        </p:nvGrpSpPr>
        <p:grpSpPr>
          <a:xfrm>
            <a:off x="1844040" y="4145915"/>
            <a:ext cx="2735263" cy="1139825"/>
            <a:chOff x="2890" y="2568"/>
            <a:chExt cx="2303" cy="718"/>
          </a:xfrm>
        </p:grpSpPr>
        <p:sp>
          <p:nvSpPr>
            <p:cNvPr id="18442" name="Text Box 13"/>
            <p:cNvSpPr txBox="1"/>
            <p:nvPr/>
          </p:nvSpPr>
          <p:spPr>
            <a:xfrm>
              <a:off x="2890" y="2880"/>
              <a:ext cx="2303" cy="40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 algn="ctr"/>
              <a:r>
                <a:rPr lang="zh-CN" altLang="en-US" sz="3600" b="1" u="none" dirty="0">
                  <a:solidFill>
                    <a:srgbClr val="FF0000"/>
                  </a:solidFill>
                  <a:latin typeface="华文新魏" panose="02010800040101010101" pitchFamily="2" charset="-122"/>
                  <a:ea typeface="楷体_GB2312" panose="02010609030101010101" pitchFamily="49" charset="-122"/>
                </a:rPr>
                <a:t>（目的）</a:t>
              </a:r>
              <a:endParaRPr lang="zh-CN" altLang="en-US" sz="3600" b="1" u="none" dirty="0">
                <a:solidFill>
                  <a:srgbClr val="FF0000"/>
                </a:solidFill>
                <a:latin typeface="华文新魏" panose="02010800040101010101" pitchFamily="2" charset="-122"/>
                <a:ea typeface="楷体_GB2312" panose="02010609030101010101" pitchFamily="49" charset="-122"/>
              </a:endParaRPr>
            </a:p>
          </p:txBody>
        </p:sp>
        <p:sp>
          <p:nvSpPr>
            <p:cNvPr id="18443" name="Line 14"/>
            <p:cNvSpPr/>
            <p:nvPr/>
          </p:nvSpPr>
          <p:spPr>
            <a:xfrm>
              <a:off x="3751" y="2568"/>
              <a:ext cx="172" cy="313"/>
            </a:xfrm>
            <a:prstGeom prst="line">
              <a:avLst/>
            </a:prstGeom>
            <a:ln w="635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80912" name="Rectangle 16"/>
          <p:cNvSpPr/>
          <p:nvPr/>
        </p:nvSpPr>
        <p:spPr>
          <a:xfrm>
            <a:off x="1696720" y="5554980"/>
            <a:ext cx="9229090" cy="67119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993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342900" indent="-342900" eaLnBrk="0" hangingPunct="0">
              <a:spcBef>
                <a:spcPct val="50000"/>
              </a:spcBef>
              <a:buClr>
                <a:schemeClr val="bg1"/>
              </a:buClr>
            </a:pPr>
            <a:r>
              <a:rPr lang="zh-CN" altLang="en-US" sz="3200" b="1" u="none" dirty="0">
                <a:latin typeface="Arial" panose="020B0604020202020204" pitchFamily="34" charset="0"/>
              </a:rPr>
              <a:t>实质是以儒家纲常伦理</a:t>
            </a:r>
            <a:r>
              <a:rPr lang="zh-CN" altLang="en-US" sz="3200" b="1" u="none" dirty="0">
                <a:solidFill>
                  <a:srgbClr val="9900CC"/>
                </a:solidFill>
                <a:latin typeface="Arial" panose="020B0604020202020204" pitchFamily="34" charset="0"/>
              </a:rPr>
              <a:t>维护专制统治的新儒学</a:t>
            </a:r>
            <a:endParaRPr lang="zh-CN" altLang="en-US" sz="3600" b="1" u="none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7170" name="Text Box 2"/>
          <p:cNvSpPr txBox="1"/>
          <p:nvPr/>
        </p:nvSpPr>
        <p:spPr>
          <a:xfrm>
            <a:off x="89535" y="55245"/>
            <a:ext cx="9144000" cy="70675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lin ang="0" scaled="1"/>
            <a:tileRect/>
          </a:gradFill>
          <a:ln w="9525">
            <a:noFill/>
          </a:ln>
        </p:spPr>
        <p:txBody>
          <a:bodyPr>
            <a:spAutoFit/>
          </a:bodyPr>
          <a:p>
            <a:r>
              <a:rPr lang="zh-CN" altLang="en-US" sz="4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二、儒学的新发展——宋明理学</a:t>
            </a:r>
            <a:endParaRPr lang="zh-CN" altLang="en-US" sz="4000" b="1" u="none" dirty="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9464" name="Text Box 31"/>
          <p:cNvSpPr txBox="1"/>
          <p:nvPr/>
        </p:nvSpPr>
        <p:spPr>
          <a:xfrm>
            <a:off x="89535" y="762000"/>
            <a:ext cx="3124200" cy="645160"/>
          </a:xfrm>
          <a:prstGeom prst="rect">
            <a:avLst/>
          </a:prstGeom>
          <a:solidFill>
            <a:srgbClr val="00FF00">
              <a:alpha val="54901"/>
            </a:srgbClr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6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1</a:t>
            </a:r>
            <a:r>
              <a:rPr lang="zh-CN" altLang="en-US" sz="3600" b="1" u="none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、含义：</a:t>
            </a:r>
            <a:endParaRPr lang="zh-CN" altLang="en-US" sz="3600" b="1" u="none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>
                                            <p:txEl>
                                              <p:char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0912">
                                            <p:txEl>
                                              <p:charRg st="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/>
      <p:bldP spid="80899" grpId="0"/>
      <p:bldP spid="80912" grpId="0" animBg="1" build="p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462,&quot;width&quot;:14877}"/>
</p:tagLst>
</file>

<file path=ppt/tags/tag2.xml><?xml version="1.0" encoding="utf-8"?>
<p:tagLst xmlns:p="http://schemas.openxmlformats.org/presentationml/2006/main">
  <p:tag name="KSO_WM_UNIT_TABLE_BEAUTIFY" val="{d3f85aba-c137-4f54-bca1-9d15cca11e63}"/>
</p:tagLst>
</file>

<file path=ppt/theme/theme1.xml><?xml version="1.0" encoding="utf-8"?>
<a:theme xmlns:a="http://schemas.openxmlformats.org/drawingml/2006/main" name="吉祥如意">
  <a:themeElements>
    <a:clrScheme name="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DF8FF"/>
      </a:accent5>
      <a:accent6>
        <a:srgbClr val="E5CAB0"/>
      </a:accent6>
      <a:hlink>
        <a:srgbClr val="0066CC"/>
      </a:hlink>
      <a:folHlink>
        <a:srgbClr val="9F9FBF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DF8FF"/>
        </a:accent5>
        <a:accent6>
          <a:srgbClr val="E5CAB0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2F2F2"/>
        </a:accent3>
        <a:accent4>
          <a:srgbClr val="4B4B25"/>
        </a:accent4>
        <a:accent5>
          <a:srgbClr val="E2F4FF"/>
        </a:accent5>
        <a:accent6>
          <a:srgbClr val="9FBCB2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3"/>
        </a:accent4>
        <a:accent5>
          <a:srgbClr val="FFE9E9"/>
        </a:accent5>
        <a:accent6>
          <a:srgbClr val="C6C6C6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AF1EE"/>
        </a:accent3>
        <a:accent4>
          <a:srgbClr val="000000"/>
        </a:accent4>
        <a:accent5>
          <a:srgbClr val="FFFFFF"/>
        </a:accent5>
        <a:accent6>
          <a:srgbClr val="97B99E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EFFFFF"/>
        </a:accent3>
        <a:accent4>
          <a:srgbClr val="52527B"/>
        </a:accent4>
        <a:accent5>
          <a:srgbClr val="F2F2F2"/>
        </a:accent5>
        <a:accent6>
          <a:srgbClr val="E5CAB0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9"/>
        </a:accent3>
        <a:accent4>
          <a:srgbClr val="AF0057"/>
        </a:accent4>
        <a:accent5>
          <a:srgbClr val="FFFFE2"/>
        </a:accent5>
        <a:accent6>
          <a:srgbClr val="E5E5E5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99"/>
        </a:dk1>
        <a:lt1>
          <a:srgbClr val="800000"/>
        </a:lt1>
        <a:dk2>
          <a:srgbClr val="FFFFFF"/>
        </a:dk2>
        <a:lt2>
          <a:srgbClr val="B60000"/>
        </a:lt2>
        <a:accent1>
          <a:srgbClr val="9888A4"/>
        </a:accent1>
        <a:accent2>
          <a:srgbClr val="A9335D"/>
        </a:accent2>
        <a:accent3>
          <a:srgbClr val="C1AAAA"/>
        </a:accent3>
        <a:accent4>
          <a:srgbClr val="DCDC83"/>
        </a:accent4>
        <a:accent5>
          <a:srgbClr val="CAC4CF"/>
        </a:accent5>
        <a:accent6>
          <a:srgbClr val="972D53"/>
        </a:accent6>
        <a:hlink>
          <a:srgbClr val="CCECFF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1C1C1C"/>
        </a:lt1>
        <a:dk2>
          <a:srgbClr val="FFFF66"/>
        </a:dk2>
        <a:lt2>
          <a:srgbClr val="808080"/>
        </a:lt2>
        <a:accent1>
          <a:srgbClr val="9898BA"/>
        </a:accent1>
        <a:accent2>
          <a:srgbClr val="777777"/>
        </a:accent2>
        <a:accent3>
          <a:srgbClr val="AAAAAA"/>
        </a:accent3>
        <a:accent4>
          <a:srgbClr val="DCDCDC"/>
        </a:accent4>
        <a:accent5>
          <a:srgbClr val="CACAD9"/>
        </a:accent5>
        <a:accent6>
          <a:srgbClr val="6A6A6A"/>
        </a:accent6>
        <a:hlink>
          <a:srgbClr val="CCFF99"/>
        </a:hlink>
        <a:folHlink>
          <a:srgbClr val="E43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7031</Words>
  <Application>WPS 演示</Application>
  <PresentationFormat>宽屏</PresentationFormat>
  <Paragraphs>650</Paragraphs>
  <Slides>40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72" baseType="lpstr">
      <vt:lpstr>Arial</vt:lpstr>
      <vt:lpstr>宋体</vt:lpstr>
      <vt:lpstr>Wingdings</vt:lpstr>
      <vt:lpstr>Wingdings 2</vt:lpstr>
      <vt:lpstr>楷体_GB2312</vt:lpstr>
      <vt:lpstr>新宋体</vt:lpstr>
      <vt:lpstr>黑体</vt:lpstr>
      <vt:lpstr>华文中宋</vt:lpstr>
      <vt:lpstr>方正大黑简体</vt:lpstr>
      <vt:lpstr>华文新魏</vt:lpstr>
      <vt:lpstr>汉仪橄榄体简</vt:lpstr>
      <vt:lpstr>汉仪太极体简</vt:lpstr>
      <vt:lpstr>Times New Roman</vt:lpstr>
      <vt:lpstr>仿宋_GB2312</vt:lpstr>
      <vt:lpstr>仿宋</vt:lpstr>
      <vt:lpstr>华文新魏</vt:lpstr>
      <vt:lpstr>Verdana</vt:lpstr>
      <vt:lpstr>华文行楷</vt:lpstr>
      <vt:lpstr>华文楷体</vt:lpstr>
      <vt:lpstr>Calibri</vt:lpstr>
      <vt:lpstr>微软雅黑</vt:lpstr>
      <vt:lpstr>Arial Unicode MS</vt:lpstr>
      <vt:lpstr>Arial</vt:lpstr>
      <vt:lpstr>华文隶书</vt:lpstr>
      <vt:lpstr>隶书</vt:lpstr>
      <vt:lpstr>Calibri</vt:lpstr>
      <vt:lpstr>楷体</vt:lpstr>
      <vt:lpstr>Impact</vt:lpstr>
      <vt:lpstr>Segoe Print</vt:lpstr>
      <vt:lpstr>吉祥如意</vt:lpstr>
      <vt:lpstr>默认设计模板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南宋（1175）年江西上饶鹅湖寺的论战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Administrator</cp:lastModifiedBy>
  <cp:revision>153</cp:revision>
  <dcterms:created xsi:type="dcterms:W3CDTF">2019-06-19T02:08:00Z</dcterms:created>
  <dcterms:modified xsi:type="dcterms:W3CDTF">2020-09-08T10:58:01Z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